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8" r:id="rId2"/>
    <p:sldId id="266" r:id="rId3"/>
    <p:sldId id="259" r:id="rId4"/>
    <p:sldId id="280" r:id="rId5"/>
    <p:sldId id="285" r:id="rId6"/>
    <p:sldId id="304" r:id="rId7"/>
    <p:sldId id="302" r:id="rId8"/>
    <p:sldId id="309" r:id="rId9"/>
    <p:sldId id="305" r:id="rId10"/>
    <p:sldId id="306" r:id="rId11"/>
    <p:sldId id="310" r:id="rId12"/>
    <p:sldId id="308" r:id="rId13"/>
    <p:sldId id="307" r:id="rId14"/>
    <p:sldId id="313" r:id="rId15"/>
    <p:sldId id="311" r:id="rId16"/>
    <p:sldId id="303" r:id="rId17"/>
    <p:sldId id="314" r:id="rId18"/>
    <p:sldId id="315" r:id="rId19"/>
    <p:sldId id="321" r:id="rId20"/>
    <p:sldId id="316" r:id="rId21"/>
    <p:sldId id="317" r:id="rId22"/>
    <p:sldId id="318" r:id="rId23"/>
    <p:sldId id="319" r:id="rId24"/>
    <p:sldId id="322" r:id="rId25"/>
    <p:sldId id="291" r:id="rId26"/>
    <p:sldId id="323" r:id="rId27"/>
    <p:sldId id="292" r:id="rId28"/>
    <p:sldId id="324" r:id="rId29"/>
    <p:sldId id="326" r:id="rId30"/>
    <p:sldId id="293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286" r:id="rId39"/>
    <p:sldId id="294" r:id="rId40"/>
    <p:sldId id="295" r:id="rId41"/>
    <p:sldId id="334" r:id="rId42"/>
    <p:sldId id="406" r:id="rId43"/>
    <p:sldId id="335" r:id="rId44"/>
    <p:sldId id="283" r:id="rId45"/>
    <p:sldId id="336" r:id="rId46"/>
    <p:sldId id="337" r:id="rId47"/>
    <p:sldId id="338" r:id="rId48"/>
    <p:sldId id="339" r:id="rId49"/>
    <p:sldId id="296" r:id="rId50"/>
    <p:sldId id="341" r:id="rId51"/>
    <p:sldId id="340" r:id="rId52"/>
    <p:sldId id="343" r:id="rId53"/>
    <p:sldId id="297" r:id="rId54"/>
    <p:sldId id="342" r:id="rId55"/>
    <p:sldId id="345" r:id="rId56"/>
    <p:sldId id="344" r:id="rId57"/>
    <p:sldId id="289" r:id="rId58"/>
    <p:sldId id="298" r:id="rId59"/>
    <p:sldId id="347" r:id="rId60"/>
    <p:sldId id="348" r:id="rId61"/>
    <p:sldId id="363" r:id="rId62"/>
    <p:sldId id="364" r:id="rId63"/>
    <p:sldId id="349" r:id="rId64"/>
    <p:sldId id="362" r:id="rId65"/>
    <p:sldId id="353" r:id="rId66"/>
    <p:sldId id="354" r:id="rId67"/>
    <p:sldId id="355" r:id="rId68"/>
    <p:sldId id="361" r:id="rId69"/>
    <p:sldId id="356" r:id="rId70"/>
    <p:sldId id="357" r:id="rId71"/>
    <p:sldId id="358" r:id="rId72"/>
    <p:sldId id="299" r:id="rId73"/>
    <p:sldId id="407" r:id="rId74"/>
    <p:sldId id="365" r:id="rId75"/>
    <p:sldId id="367" r:id="rId76"/>
    <p:sldId id="290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400" r:id="rId94"/>
    <p:sldId id="401" r:id="rId95"/>
    <p:sldId id="403" r:id="rId96"/>
    <p:sldId id="404" r:id="rId97"/>
    <p:sldId id="405" r:id="rId98"/>
    <p:sldId id="384" r:id="rId99"/>
    <p:sldId id="385" r:id="rId100"/>
    <p:sldId id="386" r:id="rId101"/>
    <p:sldId id="387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99" r:id="rId112"/>
    <p:sldId id="389" r:id="rId113"/>
    <p:sldId id="279" r:id="rId114"/>
    <p:sldId id="288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2EA202-3C21-D94E-81F8-383C0CB766DB}">
          <p14:sldIdLst>
            <p14:sldId id="258"/>
          </p14:sldIdLst>
        </p14:section>
        <p14:section name="无标题节" id="{7F9DBBA9-7A2A-E140-81C6-6683700F6D2B}">
          <p14:sldIdLst>
            <p14:sldId id="266"/>
            <p14:sldId id="259"/>
            <p14:sldId id="280"/>
            <p14:sldId id="285"/>
            <p14:sldId id="304"/>
            <p14:sldId id="302"/>
            <p14:sldId id="309"/>
            <p14:sldId id="305"/>
            <p14:sldId id="306"/>
            <p14:sldId id="310"/>
            <p14:sldId id="308"/>
            <p14:sldId id="307"/>
            <p14:sldId id="313"/>
            <p14:sldId id="311"/>
            <p14:sldId id="303"/>
            <p14:sldId id="314"/>
            <p14:sldId id="315"/>
            <p14:sldId id="321"/>
            <p14:sldId id="316"/>
            <p14:sldId id="317"/>
            <p14:sldId id="318"/>
            <p14:sldId id="319"/>
            <p14:sldId id="322"/>
            <p14:sldId id="291"/>
            <p14:sldId id="323"/>
            <p14:sldId id="292"/>
            <p14:sldId id="324"/>
            <p14:sldId id="326"/>
            <p14:sldId id="293"/>
            <p14:sldId id="327"/>
            <p14:sldId id="328"/>
            <p14:sldId id="329"/>
            <p14:sldId id="330"/>
            <p14:sldId id="332"/>
            <p14:sldId id="331"/>
            <p14:sldId id="333"/>
            <p14:sldId id="286"/>
            <p14:sldId id="294"/>
            <p14:sldId id="295"/>
            <p14:sldId id="334"/>
            <p14:sldId id="406"/>
            <p14:sldId id="335"/>
            <p14:sldId id="283"/>
            <p14:sldId id="336"/>
            <p14:sldId id="337"/>
            <p14:sldId id="338"/>
            <p14:sldId id="339"/>
            <p14:sldId id="296"/>
            <p14:sldId id="341"/>
            <p14:sldId id="340"/>
            <p14:sldId id="343"/>
            <p14:sldId id="297"/>
            <p14:sldId id="342"/>
            <p14:sldId id="345"/>
            <p14:sldId id="344"/>
            <p14:sldId id="289"/>
            <p14:sldId id="298"/>
            <p14:sldId id="347"/>
            <p14:sldId id="348"/>
            <p14:sldId id="363"/>
            <p14:sldId id="364"/>
            <p14:sldId id="349"/>
            <p14:sldId id="362"/>
            <p14:sldId id="353"/>
            <p14:sldId id="354"/>
            <p14:sldId id="355"/>
            <p14:sldId id="361"/>
            <p14:sldId id="356"/>
            <p14:sldId id="357"/>
            <p14:sldId id="358"/>
            <p14:sldId id="299"/>
            <p14:sldId id="407"/>
            <p14:sldId id="365"/>
            <p14:sldId id="367"/>
            <p14:sldId id="2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0"/>
            <p14:sldId id="401"/>
            <p14:sldId id="403"/>
            <p14:sldId id="404"/>
            <p14:sldId id="405"/>
            <p14:sldId id="384"/>
            <p14:sldId id="385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89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63047"/>
  </p:normalViewPr>
  <p:slideViewPr>
    <p:cSldViewPr snapToGrid="0" snapToObjects="1">
      <p:cViewPr>
        <p:scale>
          <a:sx n="61" d="100"/>
          <a:sy n="61" d="100"/>
        </p:scale>
        <p:origin x="6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546E-20F6-7649-A9A4-4E4A245D3E82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57A1-C481-6944-857F-EAC8E932B5E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6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iyeymyhjob/archive/2012/07/30/2615542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wustzhaoxingda/article/details/84318570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zhihu.com/question/20972566/answer/916667214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oftee/article/details/39034129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88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00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4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83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7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4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69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84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要判定任意两顶点是否有边无边就非常容易了。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顶点的度：若要知道某个顶点的度，其实就是这个顶点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在邻接矩阵中第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行（或第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列）的元素之和。比如顶点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的度就是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1+0+1+0=2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邻接点：求顶点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的所有邻接点就是将矩阵中第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行元素扫描一遍，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arc[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][j]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就是邻接点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118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有向图讲究入度与出度，顶点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的入度为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，正好是第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列各数之和。顶点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的出度为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，即第</a:t>
            </a:r>
            <a:r>
              <a:rPr kumimoji="1" lang="en-US" altLang="zh-CN" dirty="0"/>
              <a:t>v1</a:t>
            </a:r>
            <a:r>
              <a:rPr kumimoji="1" lang="zh-CN" altLang="en-US" dirty="0"/>
              <a:t>行的各数之和。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与无向图同样的办法，要求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的所有邻接点就是将矩阵第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行元素扫描一遍，查找</a:t>
            </a:r>
            <a:r>
              <a:rPr kumimoji="1" lang="en-US" altLang="zh-CN" dirty="0"/>
              <a:t>arc[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的顶点。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01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86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00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79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554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https://www.cnblogs.com/biyeymyhjob/archive/2012/07/30/2615542.html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768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59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975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943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年杭州亚运会之前的杭州地铁图一部分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21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049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网上一个例子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https://blog.csdn.net/swustzhaoxingda/article/details/84318570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>
                <a:hlinkClick r:id="rId4"/>
              </a:rPr>
              <a:t>https://www.zhihu.com/question/20972566/answer/916667214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58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https://blog.csdn.net/softee/article/details/39034129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348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464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527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7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6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1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929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146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001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556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813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22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435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47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94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88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487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185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183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80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466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144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448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571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288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915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4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9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另一个例子：狗会叫，猫会叫，鸭子也会叫，那他们可以抽象成 一个动物对象，这个动物对象有叫这个动作，但至于具体如何叫，就不是抽象数据模型的职责了，而是具体数据类型的职责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1108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80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8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8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度：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度：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E57A1-C481-6944-857F-EAC8E932B5ED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85E7-AD5F-3443-8BB8-066DBE30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B2CBD-0FC4-3740-A613-AB7C49BB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BB39B-099A-AC4C-A764-5CFC611A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2BBC2-7964-964F-8BF9-F3989B2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3C90-A51C-1141-89C2-007DE3F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5051-4D33-D245-9A58-1FAAF9B6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D678C-829A-3B42-8594-9185B561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D5765-7915-6E4B-BCBD-3755176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14BEC-EBA0-5248-8408-11F81ED0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15DA3-296D-4D48-A221-CDEE3E5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5EE393-BBF1-C744-BE5C-C9514841B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8D564-48A2-B049-AFA1-310ED30F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BC9C1-97AF-E341-B299-23BA7B94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4BF9F-C28A-934B-A0CB-D63D7BBC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41ADA-BA2D-5A49-8DBD-7FDBCBA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66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8F6C4-8876-B04C-A968-60A25A86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933AA-7949-DA45-8483-815D70FB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6F07E-E9C8-DF4F-811B-D33F817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EAEA-C9E3-194D-9670-61A49828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A323-77EB-E344-B990-98358B8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B8CC-9B16-5B47-8646-688D9AD7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F32D-FE45-B840-A45B-9F6BC17FF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D500E-0FFC-624C-979F-64B74E89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D6219-859B-2C4F-AAE5-F528699F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AB5A8-E384-D742-8E54-9D03D56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DAB73-EAEC-034A-9850-98D1F07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C799-2889-7C42-B591-61B1C8CF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2DE6-F13A-9F4D-938E-BF6C3564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8024A-9026-374A-9835-0921E9EA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FA65-A95A-8D42-8FF6-73019793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21F13-F798-9F4F-97E0-3FAF1DE4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55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4F6E-2DA7-6845-8B7A-1BB71524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DD0D5-B856-1841-9B26-823A0757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975FD-F7B8-AA46-AB0A-7A4DD13C2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7B958-00CA-A341-B59E-756A79F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ABC66-C7BD-DF46-ABD6-7CE34DF1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C4104-9AD5-584F-86AE-4156E0AF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4BB21-8115-8342-B618-1B1CB257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8F2E7-D748-7947-895B-85B583E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1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26DC-7E91-6149-8A18-CB0C58A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7088E-D40C-F045-A780-7DFF2B6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D306C-29A0-0045-9C38-BA6B0C5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D1B5-616B-8046-BC0D-CDEC1F90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4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C01B-2BE2-1042-B066-B7D57FA4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FA9F5-DE12-6E41-9F1B-007593FD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6BBB9-02CE-6E44-B3AF-C7A83FDC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B0F8E-DE15-BE49-AF57-244E4414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20EDC-8FB3-F84C-830F-00394D1F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C8968-C125-9247-B429-F6A3A40F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80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D079-429A-6A45-8CDD-CCECB97E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B0CA4F-9514-0F4E-9682-E4ACCC9B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42C43-F2AA-2444-BF8A-3E1AB31E0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649E7-08E4-4242-8CAE-AC76E4D5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B62DF-5A2F-DA49-9173-97EB451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FB3A4E-450D-9B48-BB40-F6EA89E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45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CD426-84E5-8849-9DD7-FDE666C1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20EFB-1FAF-FA4F-9215-EE73958A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5F518-E84F-1943-82BB-BBB66058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B65-7B3F-4D4E-A397-BBFD82890A5A}" type="datetimeFigureOut">
              <a:rPr kumimoji="1" lang="zh-CN" altLang="en-US" smtClean="0"/>
              <a:pPr/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0857A-C26A-6948-A4AD-80020C676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047B8-469F-ED4E-9078-E1AF4277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1BE3-A09C-B74C-8EDD-D19B1FF70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1.sv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FCDB2B-2A29-6F48-BC50-9F60F3C62818}"/>
              </a:ext>
            </a:extLst>
          </p:cNvPr>
          <p:cNvSpPr txBox="1"/>
          <p:nvPr/>
        </p:nvSpPr>
        <p:spPr>
          <a:xfrm>
            <a:off x="2033847" y="1969299"/>
            <a:ext cx="775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27D42-A344-F84F-ACAF-337DAB666471}"/>
              </a:ext>
            </a:extLst>
          </p:cNvPr>
          <p:cNvSpPr txBox="1"/>
          <p:nvPr/>
        </p:nvSpPr>
        <p:spPr>
          <a:xfrm>
            <a:off x="8249055" y="5155661"/>
            <a:ext cx="3942945" cy="12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医学信息工程  叶寒锋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E-mail:zjyesir@yeah.net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64C46-B417-4845-ADDE-3A369FD9E238}"/>
              </a:ext>
            </a:extLst>
          </p:cNvPr>
          <p:cNvSpPr txBox="1"/>
          <p:nvPr/>
        </p:nvSpPr>
        <p:spPr>
          <a:xfrm>
            <a:off x="1700784" y="351810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 图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07C733-7F95-5542-A274-4E557CC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651" r="2068" b="9219"/>
          <a:stretch>
            <a:fillRect/>
          </a:stretch>
        </p:blipFill>
        <p:spPr bwMode="auto">
          <a:xfrm>
            <a:off x="9186863" y="0"/>
            <a:ext cx="3005137" cy="782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5D2F01-7369-B848-BD25-23E85AA1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717" y="4044905"/>
            <a:ext cx="6546974" cy="1954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A0DF6-4F2B-874C-83F0-8A4B998C3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041" y="3978720"/>
            <a:ext cx="2366536" cy="2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逆拓扑排序逐个求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A38E5F-EFA7-6A4D-B2B7-FB80A514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95" y="5837343"/>
            <a:ext cx="3769538" cy="661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3663-8229-7145-930C-73733B87455A}"/>
              </a:ext>
            </a:extLst>
          </p:cNvPr>
          <p:cNvSpPr/>
          <p:nvPr/>
        </p:nvSpPr>
        <p:spPr>
          <a:xfrm>
            <a:off x="2084620" y="4537116"/>
            <a:ext cx="869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</a:t>
            </a:r>
            <a:r>
              <a:rPr lang="zh-CN" altLang="en-US" sz="2400" dirty="0"/>
              <a:t>tv</a:t>
            </a:r>
            <a:r>
              <a:rPr lang="en-US" altLang="zh-CN" sz="2400" dirty="0"/>
              <a:t>(latest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vertex)</a:t>
            </a:r>
            <a:r>
              <a:rPr lang="zh-CN" altLang="en-US" sz="2400" dirty="0"/>
              <a:t> 顶点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x</a:t>
            </a:r>
            <a:r>
              <a:rPr lang="zh-CN" altLang="en-US" sz="2400" dirty="0"/>
              <a:t>最迟发生的时间 ，用来记录每个顶点完成的最迟时间，上图有</a:t>
            </a:r>
            <a:r>
              <a:rPr lang="en-US" altLang="zh-CN" sz="2400" dirty="0"/>
              <a:t>10</a:t>
            </a:r>
            <a:r>
              <a:rPr lang="zh-CN" altLang="en-US" sz="2400" dirty="0"/>
              <a:t>个顶点，初始化为终点最早结束的时间，也就是拓扑排序计算出来的时间</a:t>
            </a:r>
          </a:p>
        </p:txBody>
      </p:sp>
    </p:spTree>
    <p:extLst>
      <p:ext uri="{BB962C8B-B14F-4D97-AF65-F5344CB8AC3E}">
        <p14:creationId xmlns:p14="http://schemas.microsoft.com/office/powerpoint/2010/main" val="2458904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1020727" y="6117926"/>
            <a:ext cx="55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863680" y="5800017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8BFB6-BE04-154D-9FAC-894A2B33BF9B}"/>
              </a:ext>
            </a:extLst>
          </p:cNvPr>
          <p:cNvSpPr txBox="1"/>
          <p:nvPr/>
        </p:nvSpPr>
        <p:spPr>
          <a:xfrm>
            <a:off x="7081284" y="3429000"/>
            <a:ext cx="363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作为起点的弧，所以不用处理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7D10-0391-9043-AD05-F19E70831F1A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E5F321-D1C9-EE47-A59C-670773D73CAF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01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315F5-4E87-6845-8B95-31353E64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2202497"/>
            <a:ext cx="5097566" cy="3255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5374263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5A5C4-781A-E94E-91FD-B920198295D8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EC55FC-9C3C-3541-A4BD-BF351EBE6161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D02F4F6-2F72-3440-A0E9-69AF47823C7B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488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89AB6-3B14-CA49-B271-37BEEB1F9E7E}"/>
              </a:ext>
            </a:extLst>
          </p:cNvPr>
          <p:cNvSpPr txBox="1"/>
          <p:nvPr/>
        </p:nvSpPr>
        <p:spPr>
          <a:xfrm>
            <a:off x="893135" y="6116174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821370" y="5792730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BEBAEE-4DFA-F540-A77B-90F2697C46F2}"/>
              </a:ext>
            </a:extLst>
          </p:cNvPr>
          <p:cNvSpPr txBox="1"/>
          <p:nvPr/>
        </p:nvSpPr>
        <p:spPr>
          <a:xfrm>
            <a:off x="6919883" y="611792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93E698-260F-D84A-A8FC-3095BD6D1CB1}"/>
              </a:ext>
            </a:extLst>
          </p:cNvPr>
          <p:cNvCxnSpPr>
            <a:cxnSpLocks/>
          </p:cNvCxnSpPr>
          <p:nvPr/>
        </p:nvCxnSpPr>
        <p:spPr>
          <a:xfrm flipH="1">
            <a:off x="6329915" y="634875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46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4311007" y="582154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D4DE9-1B2C-CF40-A054-28AE0C73EF90}"/>
              </a:ext>
            </a:extLst>
          </p:cNvPr>
          <p:cNvSpPr txBox="1"/>
          <p:nvPr/>
        </p:nvSpPr>
        <p:spPr>
          <a:xfrm>
            <a:off x="696241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6C0A73-DDD5-2440-B0AA-71019DD09D45}"/>
              </a:ext>
            </a:extLst>
          </p:cNvPr>
          <p:cNvCxnSpPr>
            <a:cxnSpLocks/>
          </p:cNvCxnSpPr>
          <p:nvPr/>
        </p:nvCxnSpPr>
        <p:spPr>
          <a:xfrm flipH="1">
            <a:off x="637244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853984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8967C-469D-B946-9572-2908F72B7B13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64AC6F9-E5FB-0E46-8B09-D0E8235691C1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51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3273428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89FB02-EB84-F743-A8AA-B408150C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35" y="2684831"/>
            <a:ext cx="5650662" cy="23998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02E98-71F7-4E48-9D9E-D1E61E939BD7}"/>
              </a:ext>
            </a:extLst>
          </p:cNvPr>
          <p:cNvSpPr txBox="1"/>
          <p:nvPr/>
        </p:nvSpPr>
        <p:spPr>
          <a:xfrm>
            <a:off x="694114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5D9A7D4-107E-3040-AFC5-9AF1048918D7}"/>
              </a:ext>
            </a:extLst>
          </p:cNvPr>
          <p:cNvCxnSpPr>
            <a:cxnSpLocks/>
          </p:cNvCxnSpPr>
          <p:nvPr/>
        </p:nvCxnSpPr>
        <p:spPr>
          <a:xfrm flipH="1">
            <a:off x="635118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17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763065" y="5861826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9D0A6-782E-3046-BA41-7103570B33F2}"/>
              </a:ext>
            </a:extLst>
          </p:cNvPr>
          <p:cNvSpPr txBox="1"/>
          <p:nvPr/>
        </p:nvSpPr>
        <p:spPr>
          <a:xfrm>
            <a:off x="6962413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9E881CA-0043-614D-B95F-033103BA44EB}"/>
              </a:ext>
            </a:extLst>
          </p:cNvPr>
          <p:cNvCxnSpPr>
            <a:cxnSpLocks/>
          </p:cNvCxnSpPr>
          <p:nvPr/>
        </p:nvCxnSpPr>
        <p:spPr>
          <a:xfrm flipH="1">
            <a:off x="6372445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92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2295232" y="5798905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12-8=4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25-7=18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E3461C-B195-D746-B56D-64C58A9D8C89}"/>
              </a:ext>
            </a:extLst>
          </p:cNvPr>
          <p:cNvSpPr txBox="1"/>
          <p:nvPr/>
        </p:nvSpPr>
        <p:spPr>
          <a:xfrm>
            <a:off x="6898618" y="6181721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EC45508-1871-094A-9251-C7CC61903D29}"/>
              </a:ext>
            </a:extLst>
          </p:cNvPr>
          <p:cNvCxnSpPr>
            <a:cxnSpLocks/>
          </p:cNvCxnSpPr>
          <p:nvPr/>
        </p:nvCxnSpPr>
        <p:spPr>
          <a:xfrm flipH="1">
            <a:off x="6308650" y="6412554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117239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简单定义，子图的顶点是母图的子集，子图的边也是母图的子集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下面是无向图的子图例子</a:t>
            </a: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DD9DBABC-83DD-8143-A82F-98E94E4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063" y="6315740"/>
            <a:ext cx="457200" cy="4572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2950FBBD-F12E-7341-8314-DF9AF8525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509" y="6315740"/>
            <a:ext cx="457200" cy="457200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5BD55912-CC0E-8642-8D81-A7A95E27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581" y="6315740"/>
            <a:ext cx="457200" cy="4572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131945F-4342-A546-9D6B-8810E420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5733" y="6315740"/>
            <a:ext cx="457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7A63C7-FAB3-A243-902C-17D3CE363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73" y="3502234"/>
            <a:ext cx="2621073" cy="23940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E87D60-84E6-D349-A9EA-AD70A1631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86" y="3848631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763604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15-6=9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12-5=7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6FEA0-51EC-5540-AC24-64597A3E9B3B}"/>
              </a:ext>
            </a:extLst>
          </p:cNvPr>
          <p:cNvSpPr txBox="1"/>
          <p:nvPr/>
        </p:nvSpPr>
        <p:spPr>
          <a:xfrm>
            <a:off x="6685968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21E46F-BC9C-574F-B31F-C6D7DAC041E1}"/>
              </a:ext>
            </a:extLst>
          </p:cNvPr>
          <p:cNvCxnSpPr>
            <a:cxnSpLocks/>
          </p:cNvCxnSpPr>
          <p:nvPr/>
        </p:nvCxnSpPr>
        <p:spPr>
          <a:xfrm flipH="1">
            <a:off x="6096000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803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9" y="2084729"/>
            <a:ext cx="5938021" cy="2009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C9720F-7A4E-204F-AA50-2274591C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" y="4094346"/>
            <a:ext cx="6362700" cy="1727200"/>
          </a:xfrm>
          <a:prstGeom prst="rect">
            <a:avLst/>
          </a:prstGeom>
        </p:spPr>
      </p:pic>
      <p:sp>
        <p:nvSpPr>
          <p:cNvPr id="7" name="上箭头 6">
            <a:extLst>
              <a:ext uri="{FF2B5EF4-FFF2-40B4-BE49-F238E27FC236}">
                <a16:creationId xmlns:a16="http://schemas.microsoft.com/office/drawing/2014/main" id="{A6659B88-0739-EE48-92CF-CE98853831BB}"/>
              </a:ext>
            </a:extLst>
          </p:cNvPr>
          <p:cNvSpPr/>
          <p:nvPr/>
        </p:nvSpPr>
        <p:spPr>
          <a:xfrm>
            <a:off x="1274507" y="5807583"/>
            <a:ext cx="197836" cy="2963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EA420-D8AA-3746-86D6-9DBE5B9FCA29}"/>
              </a:ext>
            </a:extLst>
          </p:cNvPr>
          <p:cNvSpPr txBox="1"/>
          <p:nvPr/>
        </p:nvSpPr>
        <p:spPr>
          <a:xfrm>
            <a:off x="935665" y="6198486"/>
            <a:ext cx="566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62B618-C832-FA4D-B436-3BB38F37B54C}"/>
              </a:ext>
            </a:extLst>
          </p:cNvPr>
          <p:cNvSpPr txBox="1"/>
          <p:nvPr/>
        </p:nvSpPr>
        <p:spPr>
          <a:xfrm>
            <a:off x="6953693" y="4444409"/>
            <a:ext cx="395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7-3=4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方向：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4-4=0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BCBBB7-0323-E94A-868F-12A5341F4D98}"/>
              </a:ext>
            </a:extLst>
          </p:cNvPr>
          <p:cNvSpPr txBox="1"/>
          <p:nvPr/>
        </p:nvSpPr>
        <p:spPr>
          <a:xfrm>
            <a:off x="7047473" y="6202986"/>
            <a:ext cx="70174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B240F8-45E0-B946-B750-C3225311A6AD}"/>
              </a:ext>
            </a:extLst>
          </p:cNvPr>
          <p:cNvCxnSpPr>
            <a:cxnSpLocks/>
          </p:cNvCxnSpPr>
          <p:nvPr/>
        </p:nvCxnSpPr>
        <p:spPr>
          <a:xfrm flipH="1">
            <a:off x="6457505" y="6433819"/>
            <a:ext cx="589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00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723015" y="740074"/>
            <a:ext cx="1035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BE1D2-E1A2-6D43-8FB7-A7991289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5" y="4660899"/>
            <a:ext cx="67183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18CEA-0AC8-B84C-92CB-6BA88A9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1928535"/>
            <a:ext cx="6591300" cy="237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2F0323-3F75-F444-ABE8-A3C456B91E85}"/>
              </a:ext>
            </a:extLst>
          </p:cNvPr>
          <p:cNvSpPr txBox="1"/>
          <p:nvPr/>
        </p:nvSpPr>
        <p:spPr>
          <a:xfrm>
            <a:off x="7441315" y="5159284"/>
            <a:ext cx="443023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关键路径：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最早发生时间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最晚发生时间 的顶点组成的路径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7B7E826-2F25-AE4A-867E-CEEA9ED55D42}"/>
              </a:ext>
            </a:extLst>
          </p:cNvPr>
          <p:cNvSpPr/>
          <p:nvPr/>
        </p:nvSpPr>
        <p:spPr>
          <a:xfrm>
            <a:off x="138223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EE3A8E2-8D0F-E44E-B003-3200B06A216F}"/>
              </a:ext>
            </a:extLst>
          </p:cNvPr>
          <p:cNvSpPr/>
          <p:nvPr/>
        </p:nvSpPr>
        <p:spPr>
          <a:xfrm>
            <a:off x="246675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F35E35-78DA-774F-8E4E-686AD16500B5}"/>
              </a:ext>
            </a:extLst>
          </p:cNvPr>
          <p:cNvSpPr/>
          <p:nvPr/>
        </p:nvSpPr>
        <p:spPr>
          <a:xfrm>
            <a:off x="3018910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758B653-1907-C04B-8417-498C49FDD3EC}"/>
              </a:ext>
            </a:extLst>
          </p:cNvPr>
          <p:cNvSpPr/>
          <p:nvPr/>
        </p:nvSpPr>
        <p:spPr>
          <a:xfrm>
            <a:off x="3551273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29DFC17-BA7C-3047-B674-DAFE9B849816}"/>
              </a:ext>
            </a:extLst>
          </p:cNvPr>
          <p:cNvSpPr/>
          <p:nvPr/>
        </p:nvSpPr>
        <p:spPr>
          <a:xfrm>
            <a:off x="5234026" y="4660899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7A23531-13BC-F84E-BBEC-3B7EB2026FBF}"/>
              </a:ext>
            </a:extLst>
          </p:cNvPr>
          <p:cNvSpPr/>
          <p:nvPr/>
        </p:nvSpPr>
        <p:spPr>
          <a:xfrm>
            <a:off x="5766389" y="4660897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465BA59-9B39-734F-91C8-9DB9F7CA06E3}"/>
              </a:ext>
            </a:extLst>
          </p:cNvPr>
          <p:cNvSpPr/>
          <p:nvPr/>
        </p:nvSpPr>
        <p:spPr>
          <a:xfrm>
            <a:off x="6371341" y="4660896"/>
            <a:ext cx="850604" cy="21971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560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228088" y="2921168"/>
            <a:ext cx="77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这堂课我们学了撒？</a:t>
            </a:r>
          </a:p>
        </p:txBody>
      </p:sp>
    </p:spTree>
    <p:extLst>
      <p:ext uri="{BB962C8B-B14F-4D97-AF65-F5344CB8AC3E}">
        <p14:creationId xmlns:p14="http://schemas.microsoft.com/office/powerpoint/2010/main" val="3338372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914400" y="58116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9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有向图的子图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BC6828-CD7E-C446-8B0E-23A403C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745" y="2983661"/>
            <a:ext cx="2621073" cy="2394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4658F-D481-2142-BBA4-DDD26FC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94" y="3249543"/>
            <a:ext cx="6466276" cy="2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83EE23-FB8E-FA4B-8C31-385A9B4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722654"/>
            <a:ext cx="3095253" cy="2643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一条边直接相连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顶点的度：和此顶点相连的边的数目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路径： 串联起两点的边的集合 ，比如，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AEE78-2A4A-154E-AE8B-17441B21FC15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无向图的度</a:t>
            </a: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261AEDD-911E-2C49-A2B6-AAE44FC49B5E}"/>
              </a:ext>
            </a:extLst>
          </p:cNvPr>
          <p:cNvSpPr txBox="1"/>
          <p:nvPr/>
        </p:nvSpPr>
        <p:spPr>
          <a:xfrm>
            <a:off x="552894" y="2216889"/>
            <a:ext cx="3976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邻接点： 弧相连的两点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顶点的度：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为起点的弧的数目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为终点的弧的数目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F3E520-3EDD-D54B-9EF4-C07697670D12}"/>
              </a:ext>
            </a:extLst>
          </p:cNvPr>
          <p:cNvSpPr txBox="1"/>
          <p:nvPr/>
        </p:nvSpPr>
        <p:spPr>
          <a:xfrm>
            <a:off x="8293396" y="4784651"/>
            <a:ext cx="357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请问：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是邻接点吗？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的出度多少？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FDB2B-75AF-E847-995D-12339322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32" y="1529647"/>
            <a:ext cx="3095253" cy="2574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12F1A-6782-9940-A937-CE72E7FED07C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有向图的度</a:t>
            </a:r>
          </a:p>
        </p:txBody>
      </p:sp>
    </p:spTree>
    <p:extLst>
      <p:ext uri="{BB962C8B-B14F-4D97-AF65-F5344CB8AC3E}">
        <p14:creationId xmlns:p14="http://schemas.microsoft.com/office/powerpoint/2010/main" val="8784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两种图的比较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3597"/>
              </p:ext>
            </p:extLst>
          </p:nvPr>
        </p:nvGraphicFramePr>
        <p:xfrm>
          <a:off x="1766279" y="2472412"/>
          <a:ext cx="9036399" cy="348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0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邻接点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顶点度</a:t>
                      </a:r>
                      <a:r>
                        <a:rPr lang="en-US" altLang="zh-CN" dirty="0"/>
                        <a:t>(v</a:t>
                      </a:r>
                      <a:r>
                        <a:rPr lang="zh-CN" altLang="en-US" dirty="0"/>
                        <a:t>顶点）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186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有边直接相连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和顶点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相关联的边的数目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1631">
                <a:tc>
                  <a:txBody>
                    <a:bodyPr/>
                    <a:lstStyle/>
                    <a:p>
                      <a:r>
                        <a:rPr lang="zh-CN" altLang="en-US" dirty="0"/>
                        <a:t>有向图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有此顶点出发的弧直接相连到的顶点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为起点的弧的数目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入度：以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为终点的弧的数目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55D54-2438-A040-9D07-DAF8853A5DE2}"/>
              </a:ext>
            </a:extLst>
          </p:cNvPr>
          <p:cNvSpPr txBox="1"/>
          <p:nvPr/>
        </p:nvSpPr>
        <p:spPr>
          <a:xfrm>
            <a:off x="297712" y="3742840"/>
            <a:ext cx="893135" cy="128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11200-01A1-8D47-A783-E98FAD47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3" y="1952188"/>
            <a:ext cx="5404583" cy="427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1FFFF-2506-3A4A-B91A-63B41E72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33" y="3714681"/>
            <a:ext cx="5805374" cy="2512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506827" y="1905740"/>
            <a:ext cx="4763386" cy="17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串联起两点的边或弧的有序集合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{(B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D)}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👇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有向图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{&lt;B,C&gt;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&lt;C,D&gt;}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连通图的一些概念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在无向图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是连通的。如果对于图中任意两个顶点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都是连通的，则称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是连通图（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Connected Graph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1AACE-C583-5649-A518-1327F08A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2" y="2547754"/>
            <a:ext cx="6149351" cy="2407260"/>
          </a:xfrm>
          <a:prstGeom prst="rect">
            <a:avLst/>
          </a:prstGeom>
        </p:spPr>
      </p:pic>
      <p:pic>
        <p:nvPicPr>
          <p:cNvPr id="8" name="图形 7" descr="复选标记">
            <a:extLst>
              <a:ext uri="{FF2B5EF4-FFF2-40B4-BE49-F238E27FC236}">
                <a16:creationId xmlns:a16="http://schemas.microsoft.com/office/drawing/2014/main" id="{F0D019A2-3721-B64D-B1AE-C7DC963D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489" y="5272458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E6D211E-5E5A-5843-840B-7269513B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211" y="531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扩展：极大，最大的区别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DA486-23EF-4540-8936-90847CC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683446"/>
            <a:ext cx="7923028" cy="4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无向图中的极大连通子图称为连通分量。要求如下：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要是子图；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子图要是连通的；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连通子图含有极大顶点数；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具有极大顶点数的连通子图包含依附于这些顶点的所有边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735D5-CF58-984C-9649-E1B2A01D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8" y="1860234"/>
            <a:ext cx="2880390" cy="2168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5A0EEC-A134-EA49-AF3F-C3E06B8F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71" y="4544601"/>
            <a:ext cx="2004680" cy="1436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8F1DA-A165-654A-87DF-81962E06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33" y="4544601"/>
            <a:ext cx="2082639" cy="1436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30BD0-26B2-F345-9B2A-A0C75692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281" y="4028382"/>
            <a:ext cx="2010054" cy="2168148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3A141C87-9AE0-DC40-A6D4-819DF33F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6075365"/>
            <a:ext cx="708837" cy="70883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23630D84-CC03-6C4E-8A80-AB4395A73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4454" y="6075365"/>
            <a:ext cx="708837" cy="708837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12489405-79BA-8A4C-9E1E-DAEC65E96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8489" y="6092636"/>
            <a:ext cx="708837" cy="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AA8BCC-7B15-4842-80C2-48C079429338}"/>
              </a:ext>
            </a:extLst>
          </p:cNvPr>
          <p:cNvSpPr txBox="1"/>
          <p:nvPr/>
        </p:nvSpPr>
        <p:spPr>
          <a:xfrm>
            <a:off x="2520000" y="720000"/>
            <a:ext cx="773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这节课讲啥？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94230C-E86E-7247-BAC6-5F43DED3D0AF}"/>
              </a:ext>
            </a:extLst>
          </p:cNvPr>
          <p:cNvSpPr txBox="1"/>
          <p:nvPr/>
        </p:nvSpPr>
        <p:spPr>
          <a:xfrm>
            <a:off x="2118840" y="1550997"/>
            <a:ext cx="8538144" cy="6987719"/>
          </a:xfrm>
          <a:prstGeom prst="rect">
            <a:avLst/>
          </a:prstGeom>
          <a:noFill/>
        </p:spPr>
        <p:txBody>
          <a:bodyPr wrap="square" tIns="360000" bIns="360000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图的一些概念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邻接表和邻接矩阵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 和关键路径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855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有向图的极大连通子图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5" y="2075861"/>
            <a:ext cx="4763386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在有向图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中，如果对于每一对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vi≠vj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都存在路径，则称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是强连通图。有向图中的极大强连通子图称做有向图的强连通分量。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BEA82-FFA2-0049-BC85-CCAAA90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73" y="2128631"/>
            <a:ext cx="3130615" cy="239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6C765E-732F-C546-8C8E-7AB9D587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81" y="4685290"/>
            <a:ext cx="1898812" cy="1833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215422-14DA-BC44-9C30-F76E6483B4F8}"/>
              </a:ext>
            </a:extLst>
          </p:cNvPr>
          <p:cNvSpPr txBox="1"/>
          <p:nvPr/>
        </p:nvSpPr>
        <p:spPr>
          <a:xfrm>
            <a:off x="4103370" y="5487228"/>
            <a:ext cx="44444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请画出上图的极大连通图    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4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连通图的生成树定义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680184" y="2022568"/>
            <a:ext cx="541581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一个连通图的</a:t>
            </a:r>
            <a:r>
              <a:rPr kumimoji="1" lang="zh-CN" altLang="en-US" sz="2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是一个极小的连通子图，它含有图中全部的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个顶点，但只有足以构成一棵树的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DFC46-735C-5446-8FB3-C5C944A9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32" y="3842480"/>
            <a:ext cx="3135298" cy="2944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3F084-F70F-184B-AA0A-7D29C780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77" y="1792048"/>
            <a:ext cx="2523998" cy="2504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16E1ED-4B9E-0142-949A-8F628B5E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77" y="4554732"/>
            <a:ext cx="2523998" cy="2303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DBA6E3-8D10-A345-B951-32EFC1A8C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153" y="4296250"/>
            <a:ext cx="2523998" cy="22963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A130F9-9BB6-6040-8239-258350D6A158}"/>
              </a:ext>
            </a:extLst>
          </p:cNvPr>
          <p:cNvSpPr txBox="1"/>
          <p:nvPr/>
        </p:nvSpPr>
        <p:spPr>
          <a:xfrm>
            <a:off x="4540955" y="4272646"/>
            <a:ext cx="16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生成树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形 5" descr="关闭">
            <a:extLst>
              <a:ext uri="{FF2B5EF4-FFF2-40B4-BE49-F238E27FC236}">
                <a16:creationId xmlns:a16="http://schemas.microsoft.com/office/drawing/2014/main" id="{6DE7CC39-F648-3540-8EEA-D8E2C198FA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7467" y="49872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3B96B-D13D-E947-A4FF-190ED33DB17B}"/>
              </a:ext>
            </a:extLst>
          </p:cNvPr>
          <p:cNvSpPr txBox="1"/>
          <p:nvPr/>
        </p:nvSpPr>
        <p:spPr>
          <a:xfrm>
            <a:off x="1268668" y="1768836"/>
            <a:ext cx="965466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如果一个有向图恰有一个顶点的入度为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，其余顶点的入度均为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，则是一个有向树。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对有向树的理解比较容易，所谓入度为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其实就相当于树中的根结点，其余顶点入度为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就是说树的非根结点的双亲只有一个。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1969B-6C6B-6E4B-9B1F-B01CB5A9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84" y="4308161"/>
            <a:ext cx="6944242" cy="254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1268668" y="4912242"/>
            <a:ext cx="2771704" cy="1135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可以分解为 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两棵有向树</a:t>
            </a:r>
          </a:p>
        </p:txBody>
      </p:sp>
    </p:spTree>
    <p:extLst>
      <p:ext uri="{BB962C8B-B14F-4D97-AF65-F5344CB8AC3E}">
        <p14:creationId xmlns:p14="http://schemas.microsoft.com/office/powerpoint/2010/main" val="39632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606004-D77F-9644-A0C8-51109764688B}"/>
              </a:ext>
            </a:extLst>
          </p:cNvPr>
          <p:cNvSpPr txBox="1"/>
          <p:nvPr/>
        </p:nvSpPr>
        <p:spPr>
          <a:xfrm>
            <a:off x="3402419" y="2658140"/>
            <a:ext cx="4295553" cy="5810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这么多概念，你是否已经晕了</a:t>
            </a:r>
          </a:p>
        </p:txBody>
      </p:sp>
    </p:spTree>
    <p:extLst>
      <p:ext uri="{BB962C8B-B14F-4D97-AF65-F5344CB8AC3E}">
        <p14:creationId xmlns:p14="http://schemas.microsoft.com/office/powerpoint/2010/main" val="7108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41789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图的抽象结构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FA42F4-B2A0-2E4E-9B34-A90CEB69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4" y="1332141"/>
            <a:ext cx="4045984" cy="38109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25E63-1669-7942-8524-FD397831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24" y="5143088"/>
            <a:ext cx="4066907" cy="16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图的存储结构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主要讲以下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种：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邻接矩阵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362627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1" y="2576591"/>
            <a:ext cx="9873121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图的邻接矩阵（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Adjacency Matrix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）存储方式是用两个数组来表示图。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一个一维数组存储图中顶点信息，</a:t>
            </a:r>
            <a:endParaRPr kumimoji="1" lang="en-US" altLang="zh-CN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一个二维数组（称为邻接矩阵）存储图中的边或弧的信息。</a:t>
            </a: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无向图的邻接矩阵例子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A96C4-9DE6-2547-B6F3-2637C02C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3420758"/>
            <a:ext cx="6680200" cy="32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C147D-87E0-1640-A022-6B86CC865A44}"/>
              </a:ext>
            </a:extLst>
          </p:cNvPr>
          <p:cNvSpPr txBox="1"/>
          <p:nvPr/>
        </p:nvSpPr>
        <p:spPr>
          <a:xfrm>
            <a:off x="7549116" y="5911703"/>
            <a:ext cx="44434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注意，边的二维矩阵是个对称矩阵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如何判断两顶点之间是有边的？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</p:spTree>
    <p:extLst>
      <p:ext uri="{BB962C8B-B14F-4D97-AF65-F5344CB8AC3E}">
        <p14:creationId xmlns:p14="http://schemas.microsoft.com/office/powerpoint/2010/main" val="1456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有向图的邻接矩阵例子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D42DB-D2F1-EB46-8182-0C62E17C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4" y="1905521"/>
            <a:ext cx="6680200" cy="133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CA1770-1143-3F42-A321-475BEC2F39AF}"/>
              </a:ext>
            </a:extLst>
          </p:cNvPr>
          <p:cNvSpPr txBox="1"/>
          <p:nvPr/>
        </p:nvSpPr>
        <p:spPr>
          <a:xfrm>
            <a:off x="7272171" y="3223072"/>
            <a:ext cx="47203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如何判断两顶点之间是有弧的？</a:t>
            </a:r>
          </a:p>
        </p:txBody>
      </p:sp>
      <p:pic>
        <p:nvPicPr>
          <p:cNvPr id="11" name="图形 10" descr="有想法的人">
            <a:extLst>
              <a:ext uri="{FF2B5EF4-FFF2-40B4-BE49-F238E27FC236}">
                <a16:creationId xmlns:a16="http://schemas.microsoft.com/office/drawing/2014/main" id="{2A1997C4-58F9-E742-895C-323580D7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71" y="1885107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01CE1-F306-6348-88B5-69165039C313}"/>
              </a:ext>
            </a:extLst>
          </p:cNvPr>
          <p:cNvSpPr txBox="1"/>
          <p:nvPr/>
        </p:nvSpPr>
        <p:spPr>
          <a:xfrm>
            <a:off x="7272171" y="3986330"/>
            <a:ext cx="39340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如何计算一个顶点的度？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FE672-2021-E44A-B14C-F2730F3FA60E}"/>
              </a:ext>
            </a:extLst>
          </p:cNvPr>
          <p:cNvSpPr txBox="1"/>
          <p:nvPr/>
        </p:nvSpPr>
        <p:spPr>
          <a:xfrm>
            <a:off x="7272170" y="4800756"/>
            <a:ext cx="472035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如何计算一个顶点的邻接点？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68137-87BD-864D-993D-878A8DA7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04" y="3255654"/>
            <a:ext cx="6680200" cy="3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51877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417896"/>
            <a:ext cx="826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由顶点和顶点间边构成的集合，一般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表示图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G=(V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E),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代表顶点集合，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代表图中的边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C4C1D-ECA4-5B4B-A241-92DFA4F89344}"/>
              </a:ext>
            </a:extLst>
          </p:cNvPr>
          <p:cNvSpPr txBox="1"/>
          <p:nvPr/>
        </p:nvSpPr>
        <p:spPr>
          <a:xfrm>
            <a:off x="540000" y="1800000"/>
            <a:ext cx="1070042" cy="5426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C8C400-7A85-3741-BF29-66BF46D8F1C8}"/>
              </a:ext>
            </a:extLst>
          </p:cNvPr>
          <p:cNvSpPr/>
          <p:nvPr/>
        </p:nvSpPr>
        <p:spPr>
          <a:xfrm>
            <a:off x="5739393" y="3919727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31F5E-081B-5A4B-A564-4ACDAD96330D}"/>
              </a:ext>
            </a:extLst>
          </p:cNvPr>
          <p:cNvSpPr/>
          <p:nvPr/>
        </p:nvSpPr>
        <p:spPr>
          <a:xfrm>
            <a:off x="4346526" y="4068582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F2C983-2D9E-074A-8FBA-6DC86C7BD245}"/>
              </a:ext>
            </a:extLst>
          </p:cNvPr>
          <p:cNvSpPr/>
          <p:nvPr/>
        </p:nvSpPr>
        <p:spPr>
          <a:xfrm>
            <a:off x="7443094" y="3536954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D5D8CD-7456-BC40-93C0-5042D265EE72}"/>
              </a:ext>
            </a:extLst>
          </p:cNvPr>
          <p:cNvSpPr/>
          <p:nvPr/>
        </p:nvSpPr>
        <p:spPr>
          <a:xfrm>
            <a:off x="5399149" y="5158005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7933A4-658A-F74C-AD7F-53E4404ECBAD}"/>
              </a:ext>
            </a:extLst>
          </p:cNvPr>
          <p:cNvSpPr/>
          <p:nvPr/>
        </p:nvSpPr>
        <p:spPr>
          <a:xfrm>
            <a:off x="4824990" y="5980709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BAE2273-E95C-9B45-88BE-7CD08D69EA76}"/>
              </a:ext>
            </a:extLst>
          </p:cNvPr>
          <p:cNvSpPr/>
          <p:nvPr/>
        </p:nvSpPr>
        <p:spPr>
          <a:xfrm>
            <a:off x="6521608" y="6198676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B3D4B7-E963-AC48-9192-DC019EB5F516}"/>
              </a:ext>
            </a:extLst>
          </p:cNvPr>
          <p:cNvSpPr/>
          <p:nvPr/>
        </p:nvSpPr>
        <p:spPr>
          <a:xfrm>
            <a:off x="7033414" y="5050323"/>
            <a:ext cx="531628" cy="531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6EFAB00-1623-9841-98FA-619F30EA9447}"/>
              </a:ext>
            </a:extLst>
          </p:cNvPr>
          <p:cNvCxnSpPr>
            <a:stCxn id="11" idx="6"/>
            <a:endCxn id="10" idx="2"/>
          </p:cNvCxnSpPr>
          <p:nvPr/>
        </p:nvCxnSpPr>
        <p:spPr>
          <a:xfrm flipV="1">
            <a:off x="4878154" y="4185541"/>
            <a:ext cx="861239" cy="14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03F53F-4A3F-E040-9628-946EF4BCDF49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271021" y="3990727"/>
            <a:ext cx="1249928" cy="1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A6A566C-ABF3-0642-B667-62964BF498A1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7299228" y="4068582"/>
            <a:ext cx="409680" cy="98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C0E20C1-4443-E140-A291-D9C9F4B9ABAC}"/>
              </a:ext>
            </a:extLst>
          </p:cNvPr>
          <p:cNvCxnSpPr>
            <a:stCxn id="11" idx="5"/>
          </p:cNvCxnSpPr>
          <p:nvPr/>
        </p:nvCxnSpPr>
        <p:spPr>
          <a:xfrm>
            <a:off x="4800299" y="4522355"/>
            <a:ext cx="864664" cy="79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2F2AF3B-F1A4-1A4B-A094-2781D926F563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 flipH="1">
            <a:off x="5664963" y="4451355"/>
            <a:ext cx="340244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9CF08A1-D7D1-FF40-A5B5-C2FDB1C2FB90}"/>
              </a:ext>
            </a:extLst>
          </p:cNvPr>
          <p:cNvCxnSpPr>
            <a:stCxn id="10" idx="4"/>
            <a:endCxn id="16" idx="1"/>
          </p:cNvCxnSpPr>
          <p:nvPr/>
        </p:nvCxnSpPr>
        <p:spPr>
          <a:xfrm>
            <a:off x="6005207" y="4451355"/>
            <a:ext cx="1106062" cy="6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634919B-D387-9943-BFD5-62AAF76F8707}"/>
              </a:ext>
            </a:extLst>
          </p:cNvPr>
          <p:cNvCxnSpPr>
            <a:stCxn id="13" idx="6"/>
          </p:cNvCxnSpPr>
          <p:nvPr/>
        </p:nvCxnSpPr>
        <p:spPr>
          <a:xfrm flipV="1">
            <a:off x="5930777" y="5199178"/>
            <a:ext cx="1102637" cy="22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DE94ECE-C849-BA44-AB05-36DF0123CBF2}"/>
              </a:ext>
            </a:extLst>
          </p:cNvPr>
          <p:cNvCxnSpPr>
            <a:stCxn id="11" idx="4"/>
            <a:endCxn id="14" idx="1"/>
          </p:cNvCxnSpPr>
          <p:nvPr/>
        </p:nvCxnSpPr>
        <p:spPr>
          <a:xfrm>
            <a:off x="4612340" y="4600210"/>
            <a:ext cx="290505" cy="14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FA6EB26-A9F8-D145-A5FB-A4761AC59BB0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5356618" y="6246523"/>
            <a:ext cx="1164990" cy="2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1A165D-6E41-FB48-A18B-1E7EC7E16706}"/>
              </a:ext>
            </a:extLst>
          </p:cNvPr>
          <p:cNvCxnSpPr>
            <a:stCxn id="16" idx="4"/>
            <a:endCxn id="15" idx="7"/>
          </p:cNvCxnSpPr>
          <p:nvPr/>
        </p:nvCxnSpPr>
        <p:spPr>
          <a:xfrm flipH="1">
            <a:off x="6975381" y="5581951"/>
            <a:ext cx="323847" cy="69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888FBE8-C817-8449-8B85-A66557A4EB7D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5852922" y="5611778"/>
            <a:ext cx="746541" cy="66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7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带权重的邻接矩阵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1E8C5-2090-9246-8C1A-90E7F774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" y="2836555"/>
            <a:ext cx="6845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045F4-DF3E-C842-BA2C-612C561073C3}"/>
              </a:ext>
            </a:extLst>
          </p:cNvPr>
          <p:cNvSpPr txBox="1"/>
          <p:nvPr/>
        </p:nvSpPr>
        <p:spPr>
          <a:xfrm>
            <a:off x="8059478" y="3186082"/>
            <a:ext cx="382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∞表示不可直接到达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因为权重可以为负值，所以不能用负数来代表“不可达”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中有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Integer.MAX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个字节整数的最大值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7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创建邻接矩阵示例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3B494-D97C-2A47-97DB-08EBAD9A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0" y="2606009"/>
            <a:ext cx="27940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0E11D-1CDC-E94A-BBBC-15618552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516319"/>
            <a:ext cx="4236924" cy="5341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3BCE3-97FD-644E-954A-CC1641545C23}"/>
              </a:ext>
            </a:extLst>
          </p:cNvPr>
          <p:cNvSpPr txBox="1"/>
          <p:nvPr/>
        </p:nvSpPr>
        <p:spPr>
          <a:xfrm>
            <a:off x="9696893" y="3997842"/>
            <a:ext cx="2232837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时间复杂度为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2400" baseline="30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8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邻接矩阵的一些问题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524981" y="2019066"/>
            <a:ext cx="9873121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假如这个矩阵是个稀疏矩阵，空间浪费很大。这是顺序存储，预先分配空间这个特点必有的缺陷。所以，要不试试链式存储？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47B5D-2C33-4D43-8EC3-F7ABC084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52" y="3327886"/>
            <a:ext cx="654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邻接表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397390" y="2023698"/>
            <a:ext cx="9873121" cy="454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顶点用一个一维数组存储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，当然，顶点也可以用单链表来存储，不过数组可以较容易地读取顶点信息，更加方便。另外，对于顶点数组中，每个数据元素还需要存储指向第一个邻接点的指针，以便于查找该顶点的边信息。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图中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每个顶点</a:t>
            </a:r>
            <a:r>
              <a:rPr kumimoji="1"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Microsoft YaHei" panose="020B0503020204020204" pitchFamily="34" charset="-122"/>
              </a:rPr>
              <a:t>的所有邻接点构成一个线性表，由于邻接点的个数不定，所以用单链表存储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，无向图称为顶点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的边表，有向图则称为顶点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作为弧尾的出边表。</a:t>
            </a:r>
          </a:p>
        </p:txBody>
      </p:sp>
    </p:spTree>
    <p:extLst>
      <p:ext uri="{BB962C8B-B14F-4D97-AF65-F5344CB8AC3E}">
        <p14:creationId xmlns:p14="http://schemas.microsoft.com/office/powerpoint/2010/main" val="2203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无向图邻接表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D41-AD1D-2E4B-A157-B85F3C93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36" y="2315534"/>
            <a:ext cx="9808328" cy="3213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C7D2C8-5472-354C-AB3D-5AA5B61189C4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1CB57-1663-D44F-821C-969DCF49F328}"/>
              </a:ext>
            </a:extLst>
          </p:cNvPr>
          <p:cNvSpPr txBox="1"/>
          <p:nvPr/>
        </p:nvSpPr>
        <p:spPr>
          <a:xfrm>
            <a:off x="6556747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27A260-A7CE-2A47-B0E6-B5AB25EE1434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4C4F0-7047-9A4F-AD84-7EA17EFF0007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6129A5-AD19-A142-809B-24E7E3784C00}"/>
              </a:ext>
            </a:extLst>
          </p:cNvPr>
          <p:cNvCxnSpPr>
            <a:stCxn id="13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FA42A-E6B5-8642-8DBE-B6B4F7447D51}"/>
              </a:ext>
            </a:extLst>
          </p:cNvPr>
          <p:cNvSpPr txBox="1"/>
          <p:nvPr/>
        </p:nvSpPr>
        <p:spPr>
          <a:xfrm>
            <a:off x="820833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72698-0F96-1544-AC83-D358EE6DB738}"/>
              </a:ext>
            </a:extLst>
          </p:cNvPr>
          <p:cNvCxnSpPr>
            <a:stCxn id="16" idx="2"/>
          </p:cNvCxnSpPr>
          <p:nvPr/>
        </p:nvCxnSpPr>
        <p:spPr>
          <a:xfrm flipH="1">
            <a:off x="8527312" y="2235586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B389EE5-4899-5C46-9C98-26E5236C8182}"/>
              </a:ext>
            </a:extLst>
          </p:cNvPr>
          <p:cNvSpPr/>
          <p:nvPr/>
        </p:nvSpPr>
        <p:spPr>
          <a:xfrm>
            <a:off x="6096000" y="2585086"/>
            <a:ext cx="4579088" cy="1091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2E66C92-C20A-B049-BCC7-9BC4913717A0}"/>
              </a:ext>
            </a:extLst>
          </p:cNvPr>
          <p:cNvCxnSpPr>
            <a:stCxn id="6" idx="0"/>
          </p:cNvCxnSpPr>
          <p:nvPr/>
        </p:nvCxnSpPr>
        <p:spPr>
          <a:xfrm flipV="1">
            <a:off x="7035212" y="3676354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23547D1-BADA-FB4A-94A0-F44336DCFEC7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85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20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有向图邻接表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C7DEFC-F275-B547-9DB8-A258CE9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2086222"/>
            <a:ext cx="9044100" cy="33587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4CCC7A1-9ED3-AB47-B09E-F5D639C744DF}"/>
              </a:ext>
            </a:extLst>
          </p:cNvPr>
          <p:cNvSpPr txBox="1"/>
          <p:nvPr/>
        </p:nvSpPr>
        <p:spPr>
          <a:xfrm>
            <a:off x="4678325" y="5996622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A78467-8CD1-A541-BE79-175D2A816062}"/>
              </a:ext>
            </a:extLst>
          </p:cNvPr>
          <p:cNvSpPr txBox="1"/>
          <p:nvPr/>
        </p:nvSpPr>
        <p:spPr>
          <a:xfrm>
            <a:off x="5911699" y="5990593"/>
            <a:ext cx="956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392E6A-D0F1-B84E-91E0-636872F71F8D}"/>
              </a:ext>
            </a:extLst>
          </p:cNvPr>
          <p:cNvCxnSpPr>
            <a:cxnSpLocks/>
          </p:cNvCxnSpPr>
          <p:nvPr/>
        </p:nvCxnSpPr>
        <p:spPr>
          <a:xfrm flipV="1">
            <a:off x="5156790" y="5266547"/>
            <a:ext cx="0" cy="7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82111-F9EC-F14A-93FD-0E3807BBACEE}"/>
              </a:ext>
            </a:extLst>
          </p:cNvPr>
          <p:cNvSpPr txBox="1"/>
          <p:nvPr/>
        </p:nvSpPr>
        <p:spPr>
          <a:xfrm>
            <a:off x="4678325" y="1589255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存放此顶点相邻的顶点链表的头结点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61685A8-1CF9-EE42-B21B-7A5C8622F42F}"/>
              </a:ext>
            </a:extLst>
          </p:cNvPr>
          <p:cNvCxnSpPr>
            <a:stCxn id="25" idx="2"/>
          </p:cNvCxnSpPr>
          <p:nvPr/>
        </p:nvCxnSpPr>
        <p:spPr>
          <a:xfrm flipH="1">
            <a:off x="5465135" y="2235586"/>
            <a:ext cx="308342" cy="10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9C01EA-0F7C-6348-8423-80D2419EBC22}"/>
              </a:ext>
            </a:extLst>
          </p:cNvPr>
          <p:cNvSpPr txBox="1"/>
          <p:nvPr/>
        </p:nvSpPr>
        <p:spPr>
          <a:xfrm>
            <a:off x="7191152" y="1567346"/>
            <a:ext cx="21903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指针组成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BA97AA0-7827-CA44-B360-078307E847A1}"/>
              </a:ext>
            </a:extLst>
          </p:cNvPr>
          <p:cNvCxnSpPr>
            <a:stCxn id="27" idx="2"/>
          </p:cNvCxnSpPr>
          <p:nvPr/>
        </p:nvCxnSpPr>
        <p:spPr>
          <a:xfrm flipH="1">
            <a:off x="7510129" y="2213677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3F4E3B8-F9D9-2641-B247-1E24FEEF99D5}"/>
              </a:ext>
            </a:extLst>
          </p:cNvPr>
          <p:cNvSpPr/>
          <p:nvPr/>
        </p:nvSpPr>
        <p:spPr>
          <a:xfrm>
            <a:off x="6096000" y="2585086"/>
            <a:ext cx="2055960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63BDD1-B958-C94A-B52F-FC909912CB17}"/>
              </a:ext>
            </a:extLst>
          </p:cNvPr>
          <p:cNvCxnSpPr>
            <a:cxnSpLocks/>
          </p:cNvCxnSpPr>
          <p:nvPr/>
        </p:nvCxnSpPr>
        <p:spPr>
          <a:xfrm flipV="1">
            <a:off x="6200056" y="3620485"/>
            <a:ext cx="1043264" cy="23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58F86E6-0C54-A74F-99BD-708D25F2AFA6}"/>
              </a:ext>
            </a:extLst>
          </p:cNvPr>
          <p:cNvSpPr/>
          <p:nvPr/>
        </p:nvSpPr>
        <p:spPr>
          <a:xfrm>
            <a:off x="4113525" y="2703280"/>
            <a:ext cx="1982476" cy="2563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4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逆邻接表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D9441-39BD-A849-8ECB-96624056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4" y="2368253"/>
            <a:ext cx="6561129" cy="2436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11E2D-6B7D-1A4D-BF66-39810D88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19" y="2368253"/>
            <a:ext cx="4737100" cy="30099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DD8EE8-018D-9142-A6B7-8E4DD93836F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7308" y="4804881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98BB214-77EC-FB4D-8521-C2100811E08E}"/>
              </a:ext>
            </a:extLst>
          </p:cNvPr>
          <p:cNvCxnSpPr/>
          <p:nvPr/>
        </p:nvCxnSpPr>
        <p:spPr>
          <a:xfrm flipV="1">
            <a:off x="5226579" y="4804880"/>
            <a:ext cx="1" cy="41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3E839-AD49-F149-A072-3E26E3D41FF7}"/>
              </a:ext>
            </a:extLst>
          </p:cNvPr>
          <p:cNvSpPr txBox="1"/>
          <p:nvPr/>
        </p:nvSpPr>
        <p:spPr>
          <a:xfrm>
            <a:off x="8016949" y="5684156"/>
            <a:ext cx="32748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逆邻接表方便计算顶点的入度</a:t>
            </a:r>
          </a:p>
        </p:txBody>
      </p:sp>
    </p:spTree>
    <p:extLst>
      <p:ext uri="{BB962C8B-B14F-4D97-AF65-F5344CB8AC3E}">
        <p14:creationId xmlns:p14="http://schemas.microsoft.com/office/powerpoint/2010/main" val="1538126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315343" y="431988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带权重图的邻接表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3C9F3-D777-4A42-B4F8-1FECB5C5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2112273"/>
            <a:ext cx="9949808" cy="36657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A2AB235-B173-524C-8F42-DBC31055AF20}"/>
              </a:ext>
            </a:extLst>
          </p:cNvPr>
          <p:cNvSpPr txBox="1"/>
          <p:nvPr/>
        </p:nvSpPr>
        <p:spPr>
          <a:xfrm>
            <a:off x="7580849" y="1612485"/>
            <a:ext cx="34758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单链表结点由顶点名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权重</a:t>
            </a:r>
            <a:r>
              <a:rPr kumimoji="1" lang="en-US" altLang="zh-CN" dirty="0">
                <a:solidFill>
                  <a:schemeClr val="bg1"/>
                </a:solidFill>
              </a:rPr>
              <a:t>+next</a:t>
            </a:r>
            <a:r>
              <a:rPr kumimoji="1" lang="zh-CN" altLang="en-US" dirty="0">
                <a:solidFill>
                  <a:schemeClr val="bg1"/>
                </a:solidFill>
              </a:rPr>
              <a:t>指针</a:t>
            </a:r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</a:rPr>
              <a:t>部分组成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536F96-11E6-2941-A580-2AC2B1B93F2F}"/>
              </a:ext>
            </a:extLst>
          </p:cNvPr>
          <p:cNvCxnSpPr>
            <a:cxnSpLocks/>
          </p:cNvCxnSpPr>
          <p:nvPr/>
        </p:nvCxnSpPr>
        <p:spPr>
          <a:xfrm flipH="1">
            <a:off x="7653106" y="2112273"/>
            <a:ext cx="776175" cy="6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93063A41-C09E-FC46-B49B-B89D9F723395}"/>
              </a:ext>
            </a:extLst>
          </p:cNvPr>
          <p:cNvSpPr/>
          <p:nvPr/>
        </p:nvSpPr>
        <p:spPr>
          <a:xfrm>
            <a:off x="6096000" y="2585086"/>
            <a:ext cx="2190304" cy="8439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0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360428"/>
            <a:ext cx="8471881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Breadth_First_Search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请参照二叉树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先序遍历理解深度遍历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层次遍历理解广度优先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0C3FD-70E4-9942-BA49-BE2DB4EE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7" y="1802218"/>
            <a:ext cx="6756400" cy="457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F2D2A-FCE7-7A43-9548-D2E15525A52B}"/>
              </a:ext>
            </a:extLst>
          </p:cNvPr>
          <p:cNvSpPr txBox="1"/>
          <p:nvPr/>
        </p:nvSpPr>
        <p:spPr>
          <a:xfrm>
            <a:off x="7464056" y="3429000"/>
            <a:ext cx="4115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右图即一种深度遍历的方式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B-&gt;C-&gt;D-&gt;E-&gt;F-&gt;G-&gt;H-&gt;I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类似于树的先序遍历先序，可以用栈来实现。</a:t>
            </a:r>
          </a:p>
        </p:txBody>
      </p:sp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02673"/>
            <a:ext cx="91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图的不同之处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610042" y="2618509"/>
            <a:ext cx="102355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单链表实现的 线性表，树等数据结构中，我们称数据元素为结点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(Node)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，在图中称为顶点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(Vertex)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图中不允许没有顶点，但线性表，树等可以是空的。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图中任意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个结点都可能存在“关系”，这个关系用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顶点间的连线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10222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6BFC5-E08E-CC4E-AAE9-7AA5861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5" y="2844209"/>
            <a:ext cx="35687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D4C3F-9E2C-144F-82BB-042365E8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3" y="2417526"/>
            <a:ext cx="4584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两种遍历比较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F8AAF1-F78E-044A-865C-4FD01A11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20" y="2311104"/>
            <a:ext cx="6653960" cy="3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图的遍历总结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2054352" y="2861473"/>
            <a:ext cx="847188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 和树的 先序遍历类似，用栈实现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广度优先和树的层次遍历类似，用队列实现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它们是面试求职最常被考得的知识点之一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55874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扩展：图的遍历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500E3-F93F-FB41-9D4B-63D9EE0E10E3}"/>
              </a:ext>
            </a:extLst>
          </p:cNvPr>
          <p:cNvSpPr txBox="1"/>
          <p:nvPr/>
        </p:nvSpPr>
        <p:spPr>
          <a:xfrm>
            <a:off x="743641" y="1743085"/>
            <a:ext cx="1070471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对于深度和广度而言，已经不是简单的算法实现问题，完全可以上升到方法论的角度：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你求学可以博览群书、不求甚解（广度），也可以深钻细研、鞭辟入里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你旅游是走马观花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            还是深度体验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你交友是四海之内皆兄弟（广度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            还是人生得一知己足矣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其实都无对错之分，深度和广度是既矛盾又统一的两个方面，偏颇都不可取，望同学们自己慢慢体会</a:t>
            </a:r>
          </a:p>
        </p:txBody>
      </p:sp>
    </p:spTree>
    <p:extLst>
      <p:ext uri="{BB962C8B-B14F-4D97-AF65-F5344CB8AC3E}">
        <p14:creationId xmlns:p14="http://schemas.microsoft.com/office/powerpoint/2010/main" val="422906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F8727-2165-FD40-B4D8-044B531C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96" y="1549217"/>
            <a:ext cx="7552808" cy="5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1928846" y="3429000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临安校区有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栋楼，需要搭建校园网，让每一幢楼之间都可以通过网线连接起来，但网线总长度尽量短，请问怎么布线给学校省钱？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02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2054352" y="1998921"/>
            <a:ext cx="925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先把学校的每栋楼简化为顶点，边长的权重为每栋楼之间距离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米为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。于是一个铺网线的问题就简化为一个图的算法问题。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10E0C-5E36-E947-A66B-13A27BE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09" y="3108498"/>
            <a:ext cx="3975474" cy="3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你想选哪种方案？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568A9-CC0E-2344-9E14-B23A30A1FBDF}"/>
              </a:ext>
            </a:extLst>
          </p:cNvPr>
          <p:cNvSpPr txBox="1"/>
          <p:nvPr/>
        </p:nvSpPr>
        <p:spPr>
          <a:xfrm>
            <a:off x="3850856" y="6139780"/>
            <a:ext cx="4614239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黑色加粗的线连接起所有的顶点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59A8FB-E5B7-0543-B683-F9BE5498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" y="2195232"/>
            <a:ext cx="32766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5EB80-957E-A743-8FB9-34D964FE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" y="5260597"/>
            <a:ext cx="2451100" cy="57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5F5469-2233-FA4C-A545-6844E081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2082800"/>
            <a:ext cx="3238500" cy="2692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274B4E-3208-C542-85C6-B06D46E41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86" y="5260597"/>
            <a:ext cx="24257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3E0945-AAA7-D640-812C-592FE9B1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095" y="2082800"/>
            <a:ext cx="3175000" cy="2692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D3DC1-CAD2-B142-A590-33E78938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05" y="5171740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9D31D-6AC9-FF4A-9D5F-82F9FDDB4F2E}"/>
              </a:ext>
            </a:extLst>
          </p:cNvPr>
          <p:cNvSpPr txBox="1"/>
          <p:nvPr/>
        </p:nvSpPr>
        <p:spPr>
          <a:xfrm>
            <a:off x="606043" y="2563906"/>
            <a:ext cx="6565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我们在讲图的定义和术语时，曾经提到过，一个连通图的生成树是一个极小的连通子图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，它要满足：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含有图中全部的顶点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但只有足以构成一棵树的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每点之间都有路径可到达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显然上面的三个方案都是原图的生成树。那么我们把构造连通网的最小代价生成树称为最小生成树（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Minimum Cost 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SpanningTree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12E73-A50A-2448-AC21-1847C6F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3" y="2674462"/>
            <a:ext cx="31750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F8FFB-54D9-0944-A453-9A66F013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73" y="5763402"/>
            <a:ext cx="2425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如何寻找最小生成树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3291506" y="2584474"/>
            <a:ext cx="603929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种算法可以获取最小生成树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以点寻找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以边寻找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无向边和无向图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84738" y="2560467"/>
            <a:ext cx="4344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之间的边没有方向，则称这条边为无向边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：如果任意两个顶点之间的边都是无向边，则这个图为无象图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67C5D-B3D9-F648-805D-C4347A6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6" y="2043729"/>
            <a:ext cx="4844902" cy="38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输入：一个加权连通图，其中顶点集合为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，边集合为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初始化：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{x}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中的任一节点（起始点），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{},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重复下列操作，直到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= 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中选取权值最小的边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为集合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中的元素，而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不在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集合当中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v∈V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（如果存在有多条满足前述条件即具有相同权值的边，则可任意选取其中之一）；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+mj-lt"/>
              <a:buAutoNum type="alphaL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&lt;u, v&gt;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边加入集合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中；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输出：使用集合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来描述所得到的最小生成树。</a:t>
            </a:r>
          </a:p>
        </p:txBody>
      </p:sp>
    </p:spTree>
    <p:extLst>
      <p:ext uri="{BB962C8B-B14F-4D97-AF65-F5344CB8AC3E}">
        <p14:creationId xmlns:p14="http://schemas.microsoft.com/office/powerpoint/2010/main" val="375067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普里姆算法（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ED44D-8D6C-C24A-8A63-5CB003FA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277035"/>
            <a:ext cx="2570331" cy="2136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8B15A-2594-8540-9ABC-97019E0C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03" y="2260893"/>
            <a:ext cx="2570331" cy="21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C6F73-510B-F540-A33C-5B6D4816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9" y="2251594"/>
            <a:ext cx="2679761" cy="2153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C7E443-A4E3-284D-95FE-30DEAF71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171" y="2251594"/>
            <a:ext cx="2404723" cy="21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B920B-12CA-924E-A7E4-DF99B32D2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" y="4543265"/>
            <a:ext cx="2570331" cy="2124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A01995-61B4-9741-ADF8-2FD4E05CE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803" y="4510324"/>
            <a:ext cx="2570330" cy="2277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00765-D7E0-EA46-97E0-C3B98D42A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676" y="4510325"/>
            <a:ext cx="2492033" cy="22588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4498F9-603D-054D-9D7C-EA4B21AAD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8252" y="4506480"/>
            <a:ext cx="2492033" cy="226270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055C323A-1A6C-0B4C-915C-66DD6C07DCB6}"/>
              </a:ext>
            </a:extLst>
          </p:cNvPr>
          <p:cNvSpPr/>
          <p:nvPr/>
        </p:nvSpPr>
        <p:spPr>
          <a:xfrm>
            <a:off x="1362635" y="247425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ACF2-D96E-AA42-9AEF-0EF8F46B1B7E}"/>
              </a:ext>
            </a:extLst>
          </p:cNvPr>
          <p:cNvSpPr/>
          <p:nvPr/>
        </p:nvSpPr>
        <p:spPr>
          <a:xfrm>
            <a:off x="10664186" y="6007860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3B2DF3F-49BA-7548-9E21-24933DC6F32D}"/>
              </a:ext>
            </a:extLst>
          </p:cNvPr>
          <p:cNvSpPr/>
          <p:nvPr/>
        </p:nvSpPr>
        <p:spPr>
          <a:xfrm>
            <a:off x="8239632" y="582856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CEB0A9-0845-9741-97E7-24A28A681E3B}"/>
              </a:ext>
            </a:extLst>
          </p:cNvPr>
          <p:cNvSpPr/>
          <p:nvPr/>
        </p:nvSpPr>
        <p:spPr>
          <a:xfrm>
            <a:off x="6911035" y="2969557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2974C3-BDAD-164D-9653-B6D236F2C664}"/>
              </a:ext>
            </a:extLst>
          </p:cNvPr>
          <p:cNvSpPr/>
          <p:nvPr/>
        </p:nvSpPr>
        <p:spPr>
          <a:xfrm>
            <a:off x="4983967" y="546997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9206FE-7CD1-E041-AA99-5BD6A3D3048E}"/>
              </a:ext>
            </a:extLst>
          </p:cNvPr>
          <p:cNvSpPr/>
          <p:nvPr/>
        </p:nvSpPr>
        <p:spPr>
          <a:xfrm>
            <a:off x="9503154" y="3301849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C54B1A-AF58-C749-8DFF-D9173C05E65B}"/>
              </a:ext>
            </a:extLst>
          </p:cNvPr>
          <p:cNvSpPr/>
          <p:nvPr/>
        </p:nvSpPr>
        <p:spPr>
          <a:xfrm>
            <a:off x="4983968" y="2491888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382006-CA20-BB45-A558-8B1F1B7C8DCF}"/>
              </a:ext>
            </a:extLst>
          </p:cNvPr>
          <p:cNvSpPr/>
          <p:nvPr/>
        </p:nvSpPr>
        <p:spPr>
          <a:xfrm>
            <a:off x="1362634" y="5025276"/>
            <a:ext cx="691717" cy="3585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1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448517" y="625887"/>
            <a:ext cx="92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普里姆算法正确性证明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D4C736-89D8-9748-8CDB-CA66B4494311}"/>
              </a:ext>
            </a:extLst>
          </p:cNvPr>
          <p:cNvSpPr txBox="1"/>
          <p:nvPr/>
        </p:nvSpPr>
        <p:spPr>
          <a:xfrm>
            <a:off x="2054352" y="2354128"/>
            <a:ext cx="8444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反证法：假设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生成的不是最小生成树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生成的树为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假设存在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cost(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)&lt;cost(G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  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不属于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中可得一个环，且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不是该环的最长边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这是因为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u,v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每次生成最短边矛盾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故假设不成立，命题得证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90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824801" y="2026024"/>
            <a:ext cx="10632093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N=(V,{E})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是连通网，则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令最小生成树的初始状态为只有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个顶点而无边的非连通图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T={V,{}}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，图中每个顶点自成一个连通分量。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中选择代价最小的边，若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该边依附的顶点落在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中不同的连通分量上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，则将此边加入到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中，否则舍去此边而选择下一条代价最小的边。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循环第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步，直至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中所有顶点都在同一连通分量上。</a:t>
            </a:r>
          </a:p>
        </p:txBody>
      </p:sp>
    </p:spTree>
    <p:extLst>
      <p:ext uri="{BB962C8B-B14F-4D97-AF65-F5344CB8AC3E}">
        <p14:creationId xmlns:p14="http://schemas.microsoft.com/office/powerpoint/2010/main" val="17426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B9AA5-2286-DB46-B9C2-086D42C3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" y="2030538"/>
            <a:ext cx="2902931" cy="2328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50A1E-1553-8E44-978B-3348CCA74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38" y="2123744"/>
            <a:ext cx="2600139" cy="2270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8C2D-C32A-DB45-9BC9-CEE3D7D5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61" y="2123744"/>
            <a:ext cx="2600139" cy="215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76232-C16A-5F41-A477-108901818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60" y="2059371"/>
            <a:ext cx="2617433" cy="2270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AE21DE-DFBA-CE46-8AB1-F6D94831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74" y="4451953"/>
            <a:ext cx="2567575" cy="221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DB70-77C9-EF40-BFC6-E19652DC3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6" y="4387581"/>
            <a:ext cx="2683909" cy="2344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CEECB-4982-D441-9E73-5BBB51E40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561" y="4387580"/>
            <a:ext cx="2762547" cy="234431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0F5D91C-5336-3542-96A4-66F0B3E0AE7D}"/>
              </a:ext>
            </a:extLst>
          </p:cNvPr>
          <p:cNvSpPr/>
          <p:nvPr/>
        </p:nvSpPr>
        <p:spPr>
          <a:xfrm>
            <a:off x="2456329" y="3429000"/>
            <a:ext cx="358589" cy="67683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9F054C0-013D-BA4F-BA93-FB518B930643}"/>
              </a:ext>
            </a:extLst>
          </p:cNvPr>
          <p:cNvSpPr/>
          <p:nvPr/>
        </p:nvSpPr>
        <p:spPr>
          <a:xfrm>
            <a:off x="3628836" y="3194642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BBB55A-39BD-0C42-9BD6-FAFE1DFA254C}"/>
              </a:ext>
            </a:extLst>
          </p:cNvPr>
          <p:cNvSpPr/>
          <p:nvPr/>
        </p:nvSpPr>
        <p:spPr>
          <a:xfrm>
            <a:off x="6903529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057A4-FEA4-D441-8CE4-3C94720C2755}"/>
              </a:ext>
            </a:extLst>
          </p:cNvPr>
          <p:cNvSpPr/>
          <p:nvPr/>
        </p:nvSpPr>
        <p:spPr>
          <a:xfrm>
            <a:off x="10630876" y="2278444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EDDE6C-FEB1-294E-B7D0-8EB794CAB652}"/>
              </a:ext>
            </a:extLst>
          </p:cNvPr>
          <p:cNvSpPr/>
          <p:nvPr/>
        </p:nvSpPr>
        <p:spPr>
          <a:xfrm>
            <a:off x="7109631" y="4854786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9C836-1B88-1B4E-BD0D-99C039D739BE}"/>
              </a:ext>
            </a:extLst>
          </p:cNvPr>
          <p:cNvSpPr/>
          <p:nvPr/>
        </p:nvSpPr>
        <p:spPr>
          <a:xfrm>
            <a:off x="4903507" y="592623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440521-2B19-FA46-9A58-0C102DCEDF5F}"/>
              </a:ext>
            </a:extLst>
          </p:cNvPr>
          <p:cNvSpPr/>
          <p:nvPr/>
        </p:nvSpPr>
        <p:spPr>
          <a:xfrm>
            <a:off x="709270" y="5132650"/>
            <a:ext cx="907305" cy="4270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62DAB7-49AC-6C4F-8BC4-5AAFD94C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66" y="4375085"/>
            <a:ext cx="2762546" cy="229243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586578A-277F-D140-8C8F-F24EC3099A62}"/>
              </a:ext>
            </a:extLst>
          </p:cNvPr>
          <p:cNvSpPr/>
          <p:nvPr/>
        </p:nvSpPr>
        <p:spPr>
          <a:xfrm>
            <a:off x="10793506" y="5281885"/>
            <a:ext cx="537882" cy="6443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克鲁斯卡尔（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E25C43-8AF6-1C42-9957-3D7ECEDC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794" y="1549217"/>
            <a:ext cx="637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878540"/>
            <a:ext cx="879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的共同点和区别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A3EA7-DD37-3747-B6C9-B5CE1E38A005}"/>
              </a:ext>
            </a:extLst>
          </p:cNvPr>
          <p:cNvSpPr txBox="1"/>
          <p:nvPr/>
        </p:nvSpPr>
        <p:spPr>
          <a:xfrm>
            <a:off x="2653553" y="2599765"/>
            <a:ext cx="6866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：不断寻找下一个点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这个点不在已找到点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简称旧点集合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旧点和新点之间的边长最短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Kruskal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：不断寻找下一条边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这个边的两个顶点处于不同连通分量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即当下彼此是分割开的，一旦选择了这条边，就连接了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个部分，缩小了分散的程度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边长要最短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E5F385-4C08-A34D-9B14-83CA2597E2BB}"/>
              </a:ext>
            </a:extLst>
          </p:cNvPr>
          <p:cNvSpPr txBox="1"/>
          <p:nvPr/>
        </p:nvSpPr>
        <p:spPr>
          <a:xfrm>
            <a:off x="3101788" y="6075316"/>
            <a:ext cx="545054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殊路同归：最后找的的结果是一致的</a:t>
            </a:r>
          </a:p>
        </p:txBody>
      </p:sp>
    </p:spTree>
    <p:extLst>
      <p:ext uri="{BB962C8B-B14F-4D97-AF65-F5344CB8AC3E}">
        <p14:creationId xmlns:p14="http://schemas.microsoft.com/office/powerpoint/2010/main" val="24293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5E60B-73DE-CB49-A6C4-079E90CAF279}"/>
              </a:ext>
            </a:extLst>
          </p:cNvPr>
          <p:cNvSpPr/>
          <p:nvPr/>
        </p:nvSpPr>
        <p:spPr>
          <a:xfrm>
            <a:off x="1" y="2653553"/>
            <a:ext cx="2510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：假设同学们做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号线到达绿汀站，如何选择一条最快的地铁转乘路线到达火车东站？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44A7E-662D-6745-97A4-09F2FFD92D2C}"/>
              </a:ext>
            </a:extLst>
          </p:cNvPr>
          <p:cNvSpPr txBox="1"/>
          <p:nvPr/>
        </p:nvSpPr>
        <p:spPr>
          <a:xfrm>
            <a:off x="1165414" y="1561637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起点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891E0-37C2-2D4E-8C42-8F44CA83FB46}"/>
              </a:ext>
            </a:extLst>
          </p:cNvPr>
          <p:cNvSpPr txBox="1"/>
          <p:nvPr/>
        </p:nvSpPr>
        <p:spPr>
          <a:xfrm>
            <a:off x="10506633" y="180526"/>
            <a:ext cx="10399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终点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94554F-F50A-D745-A58A-F28942F8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67" y="829543"/>
            <a:ext cx="9031573" cy="517492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52832EF4-BB8F-E343-80C3-D84629424F2E}"/>
              </a:ext>
            </a:extLst>
          </p:cNvPr>
          <p:cNvSpPr/>
          <p:nvPr/>
        </p:nvSpPr>
        <p:spPr>
          <a:xfrm>
            <a:off x="2968981" y="3155576"/>
            <a:ext cx="993419" cy="9502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87E30D-69E1-2040-A35B-33164609AEAD}"/>
              </a:ext>
            </a:extLst>
          </p:cNvPr>
          <p:cNvCxnSpPr>
            <a:cxnSpLocks/>
          </p:cNvCxnSpPr>
          <p:nvPr/>
        </p:nvCxnSpPr>
        <p:spPr>
          <a:xfrm>
            <a:off x="2205320" y="1930969"/>
            <a:ext cx="986115" cy="14092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0ADD8947-97F5-7140-83C0-5D036638B684}"/>
              </a:ext>
            </a:extLst>
          </p:cNvPr>
          <p:cNvSpPr/>
          <p:nvPr/>
        </p:nvSpPr>
        <p:spPr>
          <a:xfrm>
            <a:off x="9863107" y="2466527"/>
            <a:ext cx="1045277" cy="10452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D89241E-68FA-F84A-9C30-635B1B1065C1}"/>
              </a:ext>
            </a:extLst>
          </p:cNvPr>
          <p:cNvCxnSpPr>
            <a:stCxn id="10" idx="2"/>
          </p:cNvCxnSpPr>
          <p:nvPr/>
        </p:nvCxnSpPr>
        <p:spPr>
          <a:xfrm flipH="1">
            <a:off x="10506633" y="549858"/>
            <a:ext cx="519953" cy="1916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6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466753" y="2445488"/>
            <a:ext cx="7197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两点间最短路径有两种类型：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考虑两点的距离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，最终边的权重之和最小为最短路径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不考虑两点的距离，只考虑经过的边数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最短路径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210528" y="1807095"/>
            <a:ext cx="80832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把地铁图简化，每个顶点代表一个地铁站，顶点之间代表需要的时间。一个具体问题，就这样抽象成一个图的问题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3626B-3B5B-2645-9F23-16BE7314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200027"/>
            <a:ext cx="6451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169581" y="3233736"/>
            <a:ext cx="3721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无向图中，如果任意两个顶点之间都存在边，则称该图为无向完全图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78DAA-D230-894A-94BD-FCD1066A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5" y="2070125"/>
            <a:ext cx="5152331" cy="4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318371" y="2842759"/>
            <a:ext cx="1040527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先引进两个集合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记录已求出最短路径的顶点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以及相应的最短路径长度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记录还未求出最短路径的顶点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以及该顶点到起点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88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505569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1197004" y="1336566"/>
            <a:ext cx="10405277" cy="556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G={V(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),E(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初始时令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S={V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},U=V-S={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其余顶点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中顶点对应的距离值，若存在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边上的权值，若不存在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为∞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中选取一个与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中顶点有关联边且权值最小的顶点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也就是当前到起点的路径长度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最短的点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加入到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对其余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中顶点的距离值进行修改：若加进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作中间顶点，从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	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的距离值缩短，则修改此距离值 也就是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)+d(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d(v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，则更新</a:t>
            </a:r>
            <a:endParaRPr lang="en-US" altLang="zh-CN" sz="24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重复上述步骤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中包含所有顶点</a:t>
            </a:r>
          </a:p>
        </p:txBody>
      </p:sp>
    </p:spTree>
    <p:extLst>
      <p:ext uri="{BB962C8B-B14F-4D97-AF65-F5344CB8AC3E}">
        <p14:creationId xmlns:p14="http://schemas.microsoft.com/office/powerpoint/2010/main" val="369504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4F823-CB7F-744B-863E-05F2EC8C8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9" y="2089150"/>
            <a:ext cx="10078582" cy="40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0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kumimoji="1" lang="en-US" altLang="zh-CN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89648"/>
            <a:ext cx="6495108" cy="29835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608A9E9-45E9-DF49-A9A3-CE284016B88C}"/>
              </a:ext>
            </a:extLst>
          </p:cNvPr>
          <p:cNvGraphicFramePr>
            <a:graphicFrameLocks noGrp="1"/>
          </p:cNvGraphicFramePr>
          <p:nvPr/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0-2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100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1" y="506814"/>
            <a:ext cx="958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ADA32C-E3C9-2A4A-879C-D396E5C8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75582"/>
            <a:ext cx="6525731" cy="2997642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8F050EEA-7360-CE41-AFF5-D90D3540ED96}"/>
              </a:ext>
            </a:extLst>
          </p:cNvPr>
          <p:cNvSpPr/>
          <p:nvPr/>
        </p:nvSpPr>
        <p:spPr>
          <a:xfrm>
            <a:off x="1952726" y="1816089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4F25C7-5514-0C4F-B6AA-0942BEA5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31277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D8E0C-F87C-0E4C-8B2D-9EBDBFF5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" y="1549216"/>
            <a:ext cx="6583126" cy="3024007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9F34FA03-7144-3E4B-AF66-078A6B4E8487}"/>
              </a:ext>
            </a:extLst>
          </p:cNvPr>
          <p:cNvSpPr/>
          <p:nvPr/>
        </p:nvSpPr>
        <p:spPr>
          <a:xfrm>
            <a:off x="1851103" y="30301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1D8240F-DE2D-B446-B77C-C18D50CCA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92555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0-1-2-5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197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93BA8C-2F53-724F-BAAF-D4464E3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274FC0A5-A054-2148-8292-BAC86AAA859D}"/>
              </a:ext>
            </a:extLst>
          </p:cNvPr>
          <p:cNvSpPr/>
          <p:nvPr/>
        </p:nvSpPr>
        <p:spPr>
          <a:xfrm>
            <a:off x="2877015" y="259108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E78628B-F9F2-5848-9B29-BF325BAAC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57758"/>
              </p:ext>
            </p:extLst>
          </p:nvPr>
        </p:nvGraphicFramePr>
        <p:xfrm>
          <a:off x="852395" y="5019746"/>
          <a:ext cx="11160312" cy="178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0-1-2-4-6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93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4EC59-9AEE-F24A-9D8B-63EF6399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0" y="1593046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E163999-4ED9-3043-B6D5-85E094136B40}"/>
              </a:ext>
            </a:extLst>
          </p:cNvPr>
          <p:cNvSpPr/>
          <p:nvPr/>
        </p:nvSpPr>
        <p:spPr>
          <a:xfrm>
            <a:off x="3122342" y="14584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9F2438-B129-6847-9E90-27254C28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81592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0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19917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429000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55749"/>
              </p:ext>
            </p:extLst>
          </p:nvPr>
        </p:nvGraphicFramePr>
        <p:xfrm>
          <a:off x="852395" y="5019746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0-1-2-4-5-7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82FC4BD-3C6D-5C43-998C-6221AA9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92DD7F10-1A1D-ED40-8A5A-37030AD044B9}"/>
              </a:ext>
            </a:extLst>
          </p:cNvPr>
          <p:cNvSpPr/>
          <p:nvPr/>
        </p:nvSpPr>
        <p:spPr>
          <a:xfrm>
            <a:off x="3131223" y="379824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62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2087667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295188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441AEE-E8A0-DB4E-860D-5FB70D5C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07619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5CA56031-13E0-704A-9395-DCA7A18B32F4}"/>
              </a:ext>
            </a:extLst>
          </p:cNvPr>
          <p:cNvSpPr/>
          <p:nvPr/>
        </p:nvSpPr>
        <p:spPr>
          <a:xfrm>
            <a:off x="4134833" y="1990488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2026032-A806-D44B-9EEC-B2E5203E7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06499"/>
              </p:ext>
            </p:extLst>
          </p:nvPr>
        </p:nvGraphicFramePr>
        <p:xfrm>
          <a:off x="852395" y="4729820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0-1-2-4-3-6-8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86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有向边和有向图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若顶点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 到顶点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之间的边有方向，则称这条边为有向边，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&lt;v1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v2&gt;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表示，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是起点，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是终点，有向边也称为弧，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的一条弧。在图中边的终点有一个箭头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u="sng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有向图</a:t>
            </a:r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：如果任意两个顶点之间的边都是有向边，则这个图为有象图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8A10-D59A-E74A-97B4-8792CF5B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970473"/>
            <a:ext cx="5429693" cy="46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09251"/>
            <a:ext cx="381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U={v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39074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0A7F7A-DD3E-A245-8E90-459D4A4A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217"/>
            <a:ext cx="6718300" cy="30861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0724FF96-EF23-DF4F-951A-2F8C427D7D1F}"/>
              </a:ext>
            </a:extLst>
          </p:cNvPr>
          <p:cNvSpPr/>
          <p:nvPr/>
        </p:nvSpPr>
        <p:spPr>
          <a:xfrm>
            <a:off x="4169399" y="3139074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1D6E728-D046-9949-8423-5A79134A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62802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699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30446-4397-6D45-A07F-FA03E046D070}"/>
              </a:ext>
            </a:extLst>
          </p:cNvPr>
          <p:cNvSpPr txBox="1"/>
          <p:nvPr/>
        </p:nvSpPr>
        <p:spPr>
          <a:xfrm>
            <a:off x="6957703" y="1931553"/>
            <a:ext cx="38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U={}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CE374-A833-644C-9C41-03625A5AF03B}"/>
              </a:ext>
            </a:extLst>
          </p:cNvPr>
          <p:cNvSpPr txBox="1"/>
          <p:nvPr/>
        </p:nvSpPr>
        <p:spPr>
          <a:xfrm>
            <a:off x="6795246" y="3161376"/>
            <a:ext cx="539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表示还未可达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0-1-2...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简化表示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点的路径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表示是新增的数据，</a:t>
            </a:r>
            <a:r>
              <a:rPr kumimoji="1" lang="zh-CN" altLang="en-US" sz="2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橙色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表示数据被更新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027C726-2CA7-3045-8596-EF38E85EA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62225"/>
              </p:ext>
            </p:extLst>
          </p:nvPr>
        </p:nvGraphicFramePr>
        <p:xfrm>
          <a:off x="852395" y="4752122"/>
          <a:ext cx="11160312" cy="19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640">
                  <a:extLst>
                    <a:ext uri="{9D8B030D-6E8A-4147-A177-3AD203B41FA5}">
                      <a16:colId xmlns:a16="http://schemas.microsoft.com/office/drawing/2014/main" val="357502326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792454049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3977450471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34097607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209296753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550689794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91569669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23379640"/>
                    </a:ext>
                  </a:extLst>
                </a:gridCol>
                <a:gridCol w="1280834">
                  <a:extLst>
                    <a:ext uri="{9D8B030D-6E8A-4147-A177-3AD203B41FA5}">
                      <a16:colId xmlns:a16="http://schemas.microsoft.com/office/drawing/2014/main" val="1011830063"/>
                    </a:ext>
                  </a:extLst>
                </a:gridCol>
              </a:tblGrid>
              <a:tr h="433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5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6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7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8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38118"/>
                  </a:ext>
                </a:extLst>
              </a:tr>
              <a:tr h="433333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zh-CN" altLang="en-US" baseline="-25000" dirty="0"/>
                        <a:t> </a:t>
                      </a:r>
                      <a:r>
                        <a:rPr lang="zh-CN" altLang="en-US" baseline="0" dirty="0"/>
                        <a:t>到</a:t>
                      </a:r>
                      <a:r>
                        <a:rPr lang="en-US" altLang="zh-CN" baseline="0" dirty="0" err="1"/>
                        <a:t>v</a:t>
                      </a:r>
                      <a:r>
                        <a:rPr lang="en-US" altLang="zh-CN" baseline="-25000" dirty="0" err="1"/>
                        <a:t>x</a:t>
                      </a:r>
                      <a:r>
                        <a:rPr lang="zh-CN" altLang="en-US" baseline="0" dirty="0"/>
                        <a:t>点的最短距离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61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0-1-2-4-3-6-7-8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465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D97A5C-38E4-A248-A479-6A8DA99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" y="1674132"/>
            <a:ext cx="6718300" cy="30861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53F77F5-7602-8C43-81EC-EB440DF6D3D7}"/>
              </a:ext>
            </a:extLst>
          </p:cNvPr>
          <p:cNvSpPr/>
          <p:nvPr/>
        </p:nvSpPr>
        <p:spPr>
          <a:xfrm>
            <a:off x="5383769" y="2531717"/>
            <a:ext cx="203249" cy="277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9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6FB8-D1E3-434B-991A-EA2627D1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52" y="1860175"/>
            <a:ext cx="7446382" cy="4174711"/>
          </a:xfrm>
          <a:prstGeom prst="rect">
            <a:avLst/>
          </a:prstGeom>
          <a:ln w="38100">
            <a:noFill/>
            <a:tailEnd type="triangle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8B567F2-17A4-494A-AB71-39E760C65191}"/>
              </a:ext>
            </a:extLst>
          </p:cNvPr>
          <p:cNvCxnSpPr/>
          <p:nvPr/>
        </p:nvCxnSpPr>
        <p:spPr>
          <a:xfrm flipV="1">
            <a:off x="3010829" y="3033132"/>
            <a:ext cx="669073" cy="3958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67C641-62EB-3E4D-ABCF-422E63517E14}"/>
              </a:ext>
            </a:extLst>
          </p:cNvPr>
          <p:cNvCxnSpPr/>
          <p:nvPr/>
        </p:nvCxnSpPr>
        <p:spPr>
          <a:xfrm>
            <a:off x="4348976" y="3429000"/>
            <a:ext cx="0" cy="696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020F69-52A2-D340-B47A-60F4D2EC36F1}"/>
              </a:ext>
            </a:extLst>
          </p:cNvPr>
          <p:cNvCxnSpPr/>
          <p:nvPr/>
        </p:nvCxnSpPr>
        <p:spPr>
          <a:xfrm flipV="1">
            <a:off x="4705815" y="3769112"/>
            <a:ext cx="512956" cy="356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B8BC46F-3646-2545-B5A8-4B01D46155F5}"/>
              </a:ext>
            </a:extLst>
          </p:cNvPr>
          <p:cNvCxnSpPr/>
          <p:nvPr/>
        </p:nvCxnSpPr>
        <p:spPr>
          <a:xfrm flipV="1">
            <a:off x="5784977" y="2720898"/>
            <a:ext cx="0" cy="532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5B6BA23-D5EB-B848-ABC6-9C375F2EDB1C}"/>
              </a:ext>
            </a:extLst>
          </p:cNvPr>
          <p:cNvCxnSpPr/>
          <p:nvPr/>
        </p:nvCxnSpPr>
        <p:spPr>
          <a:xfrm>
            <a:off x="6096000" y="2207941"/>
            <a:ext cx="773151" cy="3345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7B5D7EE-0357-7544-B378-3C7C54902C4C}"/>
              </a:ext>
            </a:extLst>
          </p:cNvPr>
          <p:cNvCxnSpPr/>
          <p:nvPr/>
        </p:nvCxnSpPr>
        <p:spPr>
          <a:xfrm>
            <a:off x="7515922" y="3429000"/>
            <a:ext cx="0" cy="7118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D42EAD-6269-074C-AF71-C8E24CCC67AA}"/>
              </a:ext>
            </a:extLst>
          </p:cNvPr>
          <p:cNvCxnSpPr/>
          <p:nvPr/>
        </p:nvCxnSpPr>
        <p:spPr>
          <a:xfrm flipV="1">
            <a:off x="7872761" y="4393580"/>
            <a:ext cx="802888" cy="4014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1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算法动图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33855-1037-2F48-A26A-AB8B771A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73" y="2763941"/>
            <a:ext cx="6828654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8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迪杰斯特拉算法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6D4B7D-4AAB-1B43-8A1E-1A4E15303E55}"/>
              </a:ext>
            </a:extLst>
          </p:cNvPr>
          <p:cNvSpPr txBox="1"/>
          <p:nvPr/>
        </p:nvSpPr>
        <p:spPr>
          <a:xfrm>
            <a:off x="2497873" y="2236078"/>
            <a:ext cx="620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程序写法请看书上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Dijkstra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其实是如下一个过程：不断地从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集合中找一点，其与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集合的点路径最短，然后把它加入到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03FCA9-F8E7-5740-84C2-B427461FAD75}"/>
              </a:ext>
            </a:extLst>
          </p:cNvPr>
          <p:cNvSpPr/>
          <p:nvPr/>
        </p:nvSpPr>
        <p:spPr>
          <a:xfrm>
            <a:off x="381669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9A501A-52D1-C649-BC05-63AF11E8B910}"/>
              </a:ext>
            </a:extLst>
          </p:cNvPr>
          <p:cNvSpPr/>
          <p:nvPr/>
        </p:nvSpPr>
        <p:spPr>
          <a:xfrm>
            <a:off x="2965036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4C582C-1516-E645-A6CD-0A7BC5E19E60}"/>
              </a:ext>
            </a:extLst>
          </p:cNvPr>
          <p:cNvSpPr/>
          <p:nvPr/>
        </p:nvSpPr>
        <p:spPr>
          <a:xfrm>
            <a:off x="6867961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</a:t>
            </a:r>
            <a:r>
              <a:rPr kumimoji="1" lang="zh-CN" altLang="en-US" sz="2400" dirty="0"/>
              <a:t> 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722B20-40FF-554A-A398-4BE99B157C75}"/>
              </a:ext>
            </a:extLst>
          </p:cNvPr>
          <p:cNvSpPr/>
          <p:nvPr/>
        </p:nvSpPr>
        <p:spPr>
          <a:xfrm>
            <a:off x="9451328" y="4861932"/>
            <a:ext cx="2116204" cy="1996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U</a:t>
            </a:r>
            <a:r>
              <a:rPr kumimoji="1" lang="zh-CN" altLang="en-US" sz="2400" dirty="0"/>
              <a:t>空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1343C-2712-9B48-AF2F-4AD1291ACFE2}"/>
              </a:ext>
            </a:extLst>
          </p:cNvPr>
          <p:cNvSpPr/>
          <p:nvPr/>
        </p:nvSpPr>
        <p:spPr>
          <a:xfrm>
            <a:off x="5548403" y="5664820"/>
            <a:ext cx="830095" cy="47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51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6.Dijkstra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48FA8-687C-4347-B425-AF8F78D14B77}"/>
              </a:ext>
            </a:extLst>
          </p:cNvPr>
          <p:cNvSpPr/>
          <p:nvPr/>
        </p:nvSpPr>
        <p:spPr>
          <a:xfrm>
            <a:off x="5880410" y="1133718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算法第一步S={s}，只包含出发结点，且D[s]=0，故而满足属性1，更新相邻结点之后，容易证明，也满足属性2。属性3则需要证明，过程如下。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：假设D_est[n]不是n的最短路径，因为D_est是只通过S中结点的最短路径，所以结点n的真实的最短路径必然会经过集合S之外的结点，设路径上第一个非S中的点为j。则真实的最短路径的形式为s-&gt;...-&gt;j-&gt;...-&gt;n。因为假设了j之前的点都是S中的，所以根据属性2，D_est[j] &lt; =D[n] &lt; D_est[n]，与n是估值最小的结点矛盾，所以属性成立。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算法接下来的操作是把n加入S，并试图更新V-S中结点的距离估值，容易证明，3-5步的一次操作之后，属性1-3仍然满足，所以得证。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3AD58B-6C65-7A4B-B502-5075F5428F28}"/>
              </a:ext>
            </a:extLst>
          </p:cNvPr>
          <p:cNvSpPr txBox="1"/>
          <p:nvPr/>
        </p:nvSpPr>
        <p:spPr>
          <a:xfrm>
            <a:off x="0" y="1739590"/>
            <a:ext cx="5597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属性1. S中任意m的点的的路径长度D[m]就是其最短路径。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属性2. 估值函数满足下述条件：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也就是说，对于V-S中的任意结点n，其估值路径D_est[n]是其只通过S中结点的最短路径。</a:t>
            </a: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属性3. V-S中估值最小的点n，D_est[n]的值就是其最短路径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478D16-16EB-8D45-98DF-ACFFE2A5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" y="3153369"/>
            <a:ext cx="5545873" cy="3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1484301" y="2120978"/>
            <a:ext cx="97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平时生活中，完成一项事情之前常常是需要完成其他事情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也就是前提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301485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429000"/>
            <a:ext cx="454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在一个表示工程的有向图中，用顶点表示活动，用弧表示活动之间的优先关系，这样的有向图为顶点表示活动的网，我们称为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网（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ActivityOn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Vertex Network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拓扑序列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7315200" y="3261488"/>
            <a:ext cx="454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G=(V,E)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是一个具有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个顶点的有向图，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中的顶点序列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，满足若从顶点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vj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有一条路径，则在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顶点序列中顶点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必在顶点</a:t>
            </a:r>
            <a:r>
              <a:rPr kumimoji="1" lang="en-US" altLang="zh-CN" sz="24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。则我们称这样的顶点序列为一个拓扑序列。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DCCFC-A9CF-114F-9115-12BC757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2758816"/>
            <a:ext cx="668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1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所谓拓扑排序，其实就是对一个有向图构造拓扑序列的过程。构造时会有两个结果，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如果此网的全部顶点都被输出，则说明它是不存在环（回路）的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如果输出顶点数少了，哪怕是少了一个，也说明这个网存在环（回路），不是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网。</a:t>
            </a:r>
          </a:p>
        </p:txBody>
      </p:sp>
    </p:spTree>
    <p:extLst>
      <p:ext uri="{BB962C8B-B14F-4D97-AF65-F5344CB8AC3E}">
        <p14:creationId xmlns:p14="http://schemas.microsoft.com/office/powerpoint/2010/main" val="204120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有向完全图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546785" y="2188886"/>
            <a:ext cx="513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任意两个顶点之间都有弧相连接。</a:t>
            </a:r>
            <a:endParaRPr kumimoji="1" lang="en-US" altLang="zh-CN" sz="24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5A7E8-79EE-8942-994C-29E374F7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6" y="2188885"/>
            <a:ext cx="5572750" cy="4401206"/>
          </a:xfrm>
          <a:prstGeom prst="rect">
            <a:avLst/>
          </a:prstGeom>
        </p:spPr>
      </p:pic>
      <p:pic>
        <p:nvPicPr>
          <p:cNvPr id="6" name="图形 5" descr="有想法的人">
            <a:extLst>
              <a:ext uri="{FF2B5EF4-FFF2-40B4-BE49-F238E27FC236}">
                <a16:creationId xmlns:a16="http://schemas.microsoft.com/office/drawing/2014/main" id="{A916097B-3609-9143-A312-CE668278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85" y="3715008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E54CF-DE19-3E49-8D32-B7084688BDCE}"/>
              </a:ext>
            </a:extLst>
          </p:cNvPr>
          <p:cNvSpPr txBox="1"/>
          <p:nvPr/>
        </p:nvSpPr>
        <p:spPr>
          <a:xfrm>
            <a:off x="765544" y="5018567"/>
            <a:ext cx="380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个顶点的有向完全图，共有多少条弧？</a:t>
            </a:r>
          </a:p>
        </p:txBody>
      </p:sp>
    </p:spTree>
    <p:extLst>
      <p:ext uri="{BB962C8B-B14F-4D97-AF65-F5344CB8AC3E}">
        <p14:creationId xmlns:p14="http://schemas.microsoft.com/office/powerpoint/2010/main" val="2133439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8638E-E127-8945-B8C7-625DCC69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444"/>
            <a:ext cx="53848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8A108-AF23-2549-8657-B37352D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34" y="1549217"/>
            <a:ext cx="5029200" cy="494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A5CB02-89FC-684F-824A-8C344ABE6201}"/>
              </a:ext>
            </a:extLst>
          </p:cNvPr>
          <p:cNvSpPr txBox="1"/>
          <p:nvPr/>
        </p:nvSpPr>
        <p:spPr>
          <a:xfrm>
            <a:off x="1360449" y="5687122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933D1-919E-6D46-A5AB-770AAF9EEA67}"/>
              </a:ext>
            </a:extLst>
          </p:cNvPr>
          <p:cNvSpPr txBox="1"/>
          <p:nvPr/>
        </p:nvSpPr>
        <p:spPr>
          <a:xfrm>
            <a:off x="4138961" y="5771251"/>
            <a:ext cx="268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9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D493A-1CB7-A648-AD0F-50482B483831}"/>
              </a:ext>
            </a:extLst>
          </p:cNvPr>
          <p:cNvSpPr txBox="1"/>
          <p:nvPr/>
        </p:nvSpPr>
        <p:spPr>
          <a:xfrm>
            <a:off x="2054352" y="2765502"/>
            <a:ext cx="9803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拓扑排序算法描述：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初始状态，一个活动图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不断寻找入度为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顶点，然后输出其中一个入度为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的顶点，假设为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x,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然后更新所有以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为起点连接的顶点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的入度，将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的入度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不断循环步骤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，知道所有顶点都输出。</a:t>
            </a:r>
          </a:p>
        </p:txBody>
      </p:sp>
    </p:spTree>
    <p:extLst>
      <p:ext uri="{BB962C8B-B14F-4D97-AF65-F5344CB8AC3E}">
        <p14:creationId xmlns:p14="http://schemas.microsoft.com/office/powerpoint/2010/main" val="3655253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70E44-6861-6243-BE47-1BB03AAD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6" y="1968500"/>
            <a:ext cx="6075560" cy="4171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1A46-999B-C74B-9492-10F9690ECC08}"/>
              </a:ext>
            </a:extLst>
          </p:cNvPr>
          <p:cNvSpPr txBox="1"/>
          <p:nvPr/>
        </p:nvSpPr>
        <p:spPr>
          <a:xfrm>
            <a:off x="7716644" y="2743200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,v</a:t>
            </a:r>
            <a:r>
              <a:rPr kumimoji="1" lang="en-US" altLang="zh-CN" sz="2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都是入度为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的结点，也就是说如果这是一个任务，他们前面是没有限制，可以马上开始进行</a:t>
            </a:r>
          </a:p>
        </p:txBody>
      </p:sp>
    </p:spTree>
    <p:extLst>
      <p:ext uri="{BB962C8B-B14F-4D97-AF65-F5344CB8AC3E}">
        <p14:creationId xmlns:p14="http://schemas.microsoft.com/office/powerpoint/2010/main" val="1215591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 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660684-A410-254A-923C-89E42F3C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720"/>
            <a:ext cx="6254963" cy="41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59E7E-018A-8E4F-A077-DCF5600D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98" y="4083000"/>
            <a:ext cx="552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3575E-7B86-984E-A920-8C32579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2222809"/>
            <a:ext cx="6350000" cy="4084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85963-1E6A-544D-AC21-87426F5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20" y="4266707"/>
            <a:ext cx="5612780" cy="20410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8E6C3-0604-3A43-8302-1A28648FFAC2}"/>
              </a:ext>
            </a:extLst>
          </p:cNvPr>
          <p:cNvSpPr/>
          <p:nvPr/>
        </p:nvSpPr>
        <p:spPr>
          <a:xfrm>
            <a:off x="9969190" y="4266707"/>
            <a:ext cx="869795" cy="372200"/>
          </a:xfrm>
          <a:prstGeom prst="rect">
            <a:avLst/>
          </a:prstGeom>
          <a:solidFill>
            <a:srgbClr val="F4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838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79403-8E80-2B41-B32E-207EC61B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" y="2096429"/>
            <a:ext cx="11282056" cy="3708865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9ED9C3B5-34FD-9940-8769-E5B4F85E1377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299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6F8BA-1230-5E4A-8274-C07342C7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51118"/>
            <a:ext cx="11438230" cy="347119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050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8...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02E013C-AD6D-5344-BFE4-691D65D17AC0}"/>
              </a:ext>
            </a:extLst>
          </p:cNvPr>
          <p:cNvSpPr/>
          <p:nvPr/>
        </p:nvSpPr>
        <p:spPr>
          <a:xfrm>
            <a:off x="4393580" y="6066263"/>
            <a:ext cx="2943922" cy="37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060E3-E84C-4B4F-963B-D5A9625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" y="2068579"/>
            <a:ext cx="10706426" cy="34178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694AB1-9AFE-FA4D-BD0B-0DB2E459BF5E}"/>
              </a:ext>
            </a:extLst>
          </p:cNvPr>
          <p:cNvSpPr txBox="1"/>
          <p:nvPr/>
        </p:nvSpPr>
        <p:spPr>
          <a:xfrm>
            <a:off x="7872761" y="6005762"/>
            <a:ext cx="3287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接下来的过程不再举例</a:t>
            </a:r>
          </a:p>
        </p:txBody>
      </p:sp>
    </p:spTree>
    <p:extLst>
      <p:ext uri="{BB962C8B-B14F-4D97-AF65-F5344CB8AC3E}">
        <p14:creationId xmlns:p14="http://schemas.microsoft.com/office/powerpoint/2010/main" val="1367966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拓扑排序过程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6846849" y="3351174"/>
            <a:ext cx="5174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最终拓扑排序打印结果为3-&gt;1-&gt;2-&gt;6-&gt;0-&gt;4-&gt;5-&gt;8-&gt;7-&gt;12-&gt;9-&gt;10-&gt;13-&gt;11。当然这结果并不是唯一的一种拓扑排序方案。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757CB-200F-9D49-8428-3964DE30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" y="2445549"/>
            <a:ext cx="538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拓扑排序再唠唠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D27B9-B75A-044D-BE8B-995F0E1025BC}"/>
              </a:ext>
            </a:extLst>
          </p:cNvPr>
          <p:cNvSpPr/>
          <p:nvPr/>
        </p:nvSpPr>
        <p:spPr>
          <a:xfrm>
            <a:off x="1614473" y="3013501"/>
            <a:ext cx="8963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拓扑排序其实就是事件完成的流程，只有已经都准备好了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入度为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，一件事才能发生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这和我们的日常逻辑是一样的</a:t>
            </a:r>
          </a:p>
        </p:txBody>
      </p:sp>
    </p:spTree>
    <p:extLst>
      <p:ext uri="{BB962C8B-B14F-4D97-AF65-F5344CB8AC3E}">
        <p14:creationId xmlns:p14="http://schemas.microsoft.com/office/powerpoint/2010/main" val="145160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630545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边的权重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7D6ED-43A8-DC4B-84B6-AB03F6270117}"/>
              </a:ext>
            </a:extLst>
          </p:cNvPr>
          <p:cNvSpPr txBox="1"/>
          <p:nvPr/>
        </p:nvSpPr>
        <p:spPr>
          <a:xfrm>
            <a:off x="1291065" y="3531143"/>
            <a:ext cx="400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图的边或弧相关的数叫做权重</a:t>
            </a:r>
            <a:r>
              <a:rPr kumimoji="1" lang="en-US" altLang="zh-CN" sz="2800" dirty="0">
                <a:latin typeface="微软雅黑" panose="020B0503020204020204" pitchFamily="34" charset="-122"/>
                <a:ea typeface="Microsoft YaHei" panose="020B0503020204020204" pitchFamily="34" charset="-122"/>
              </a:rPr>
              <a:t>(weight)</a:t>
            </a:r>
            <a:endParaRPr kumimoji="1" lang="zh-CN" altLang="en-US" sz="2800" dirty="0">
              <a:latin typeface="微软雅黑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A6CA5-6838-DA42-953C-CC7B113B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65" y="1676696"/>
            <a:ext cx="4003950" cy="49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509185" y="718220"/>
            <a:ext cx="917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关键路径基础</a:t>
            </a:r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7" y="2169462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</a:t>
            </a:r>
            <a:r>
              <a:rPr kumimoji="1" lang="en-US" altLang="zh-CN" sz="2800" dirty="0"/>
              <a:t>AOV</a:t>
            </a:r>
            <a:r>
              <a:rPr kumimoji="1" lang="zh-CN" altLang="en-US" sz="2800" dirty="0"/>
              <a:t>网，用边上的权值表示活动的持续时间，这种有向图的边表示活动的网，我们称之为</a:t>
            </a:r>
            <a:r>
              <a:rPr kumimoji="1" lang="en-US" altLang="zh-CN" sz="2800" dirty="0"/>
              <a:t>AOE</a:t>
            </a:r>
            <a:r>
              <a:rPr kumimoji="1" lang="zh-CN" altLang="en-US" sz="2800" dirty="0"/>
              <a:t>网（</a:t>
            </a:r>
            <a:r>
              <a:rPr kumimoji="1" lang="en-US" altLang="zh-CN" sz="2800" dirty="0"/>
              <a:t>Activity On Edge Net-work</a:t>
            </a:r>
            <a:r>
              <a:rPr kumimoji="1" lang="zh-CN" altLang="en-US" sz="28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174702"/>
            <a:ext cx="65151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7C0D07-EABD-F743-9307-FCAD70C20C68}"/>
              </a:ext>
            </a:extLst>
          </p:cNvPr>
          <p:cNvSpPr txBox="1"/>
          <p:nvPr/>
        </p:nvSpPr>
        <p:spPr>
          <a:xfrm>
            <a:off x="10137648" y="4665935"/>
            <a:ext cx="152652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不要记概念，主要记住这张图就能反推定义了</a:t>
            </a:r>
          </a:p>
        </p:txBody>
      </p:sp>
    </p:spTree>
    <p:extLst>
      <p:ext uri="{BB962C8B-B14F-4D97-AF65-F5344CB8AC3E}">
        <p14:creationId xmlns:p14="http://schemas.microsoft.com/office/powerpoint/2010/main" val="791467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AOV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48A353-F74A-F749-85B3-0743B6EAB0EF}"/>
              </a:ext>
            </a:extLst>
          </p:cNvPr>
          <p:cNvSpPr txBox="1"/>
          <p:nvPr/>
        </p:nvSpPr>
        <p:spPr>
          <a:xfrm>
            <a:off x="2055346" y="1977832"/>
            <a:ext cx="8805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顶点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v</a:t>
            </a:r>
            <a:r>
              <a:rPr kumimoji="1" lang="en-US" altLang="zh-CN" sz="2800" baseline="-25000" dirty="0"/>
              <a:t>9</a:t>
            </a:r>
            <a:r>
              <a:rPr kumimoji="1" lang="zh-CN" altLang="en-US" sz="2800" dirty="0"/>
              <a:t>分别表示活动完成结点，弧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8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9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都表示一个活动，用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……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12</a:t>
            </a:r>
            <a:r>
              <a:rPr kumimoji="1" lang="zh-CN" altLang="en-US" sz="2800" dirty="0"/>
              <a:t>表示，它们的值代表着活动需要的时间，比如弧</a:t>
            </a:r>
            <a:r>
              <a:rPr kumimoji="1" lang="en-US" altLang="zh-CN" sz="2800" dirty="0"/>
              <a:t>&lt;v</a:t>
            </a:r>
            <a:r>
              <a:rPr kumimoji="1" lang="en-US" altLang="zh-CN" sz="2800" baseline="-25000" dirty="0"/>
              <a:t>0</a:t>
            </a:r>
            <a:r>
              <a:rPr kumimoji="1" lang="en-US" altLang="zh-CN" sz="2800" dirty="0"/>
              <a:t>,v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&gt;</a:t>
            </a:r>
            <a:r>
              <a:rPr kumimoji="1" lang="zh-CN" altLang="en-US" sz="2800" dirty="0"/>
              <a:t>就是从源点开始的第一个活动</a:t>
            </a:r>
            <a:r>
              <a:rPr kumimoji="1" lang="en-US" altLang="zh-CN" sz="2800" dirty="0"/>
              <a:t>a</a:t>
            </a:r>
            <a:r>
              <a:rPr kumimoji="1" lang="en-US" altLang="zh-CN" sz="2800" baseline="-25000" dirty="0"/>
              <a:t>0</a:t>
            </a:r>
            <a:r>
              <a:rPr kumimoji="1" lang="zh-CN" altLang="en-US" sz="2800" dirty="0"/>
              <a:t>，它的时间是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个单位。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B1EC4-FCE7-BB45-84ED-ECFD5C28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4" y="4419600"/>
            <a:ext cx="6515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8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我们把路径上各个活动所持续的时间之和称为路径长度，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从源点到汇点具有最大长度的路径叫关键路径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，在关键路径上的活动叫关键活动。上图的关键路径是：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开始→发动机完成→部件集中到位→组装完成，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路径长度为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8AF93-4435-4A4C-B3A8-1F2745A2D635}"/>
              </a:ext>
            </a:extLst>
          </p:cNvPr>
          <p:cNvSpPr txBox="1"/>
          <p:nvPr/>
        </p:nvSpPr>
        <p:spPr>
          <a:xfrm>
            <a:off x="6626147" y="1598789"/>
            <a:ext cx="312234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即使有些步骤比较快，但它还是要等到最慢的活动</a:t>
            </a:r>
            <a:r>
              <a:rPr kumimoji="1" lang="en-US" altLang="zh-CN" dirty="0">
                <a:solidFill>
                  <a:schemeClr val="bg1"/>
                </a:solidFill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</a:rPr>
              <a:t>发动机完成</a:t>
            </a:r>
            <a:r>
              <a:rPr kumimoji="1" lang="en-US" altLang="zh-CN" dirty="0">
                <a:solidFill>
                  <a:schemeClr val="bg1"/>
                </a:solidFill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</a:rPr>
              <a:t>完成，才能往下走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9A14B2-68AB-5A46-ABF2-D1C8DEF060F7}"/>
              </a:ext>
            </a:extLst>
          </p:cNvPr>
          <p:cNvCxnSpPr/>
          <p:nvPr/>
        </p:nvCxnSpPr>
        <p:spPr>
          <a:xfrm flipH="1">
            <a:off x="6936059" y="2522119"/>
            <a:ext cx="1251259" cy="68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891744"/>
            <a:ext cx="6591300" cy="2984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449659" y="5172604"/>
            <a:ext cx="985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如果我们需要缩短整个工期，去改进轮子的生产效率，哪怕改动成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也是无益于整个工期的变化，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只有缩短关键路径上的关键活动时间才可以减少整个工期长度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。例如如果发动机制造缩短为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，整车组装缩短为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，那么关键路径长度就为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，整整缩短了一天的时间</a:t>
            </a:r>
          </a:p>
        </p:txBody>
      </p:sp>
    </p:spTree>
    <p:extLst>
      <p:ext uri="{BB962C8B-B14F-4D97-AF65-F5344CB8AC3E}">
        <p14:creationId xmlns:p14="http://schemas.microsoft.com/office/powerpoint/2010/main" val="774194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关键路径的作用再唠叨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2245534" y="3314275"/>
            <a:ext cx="75029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所以关键路径 是用来分析在整个项目流程中，哪些子流程是短板，然后可以针对性去优化它们，达到优化整体项目的目的。</a:t>
            </a:r>
          </a:p>
        </p:txBody>
      </p:sp>
    </p:spTree>
    <p:extLst>
      <p:ext uri="{BB962C8B-B14F-4D97-AF65-F5344CB8AC3E}">
        <p14:creationId xmlns:p14="http://schemas.microsoft.com/office/powerpoint/2010/main" val="1534883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193512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1935128"/>
            <a:ext cx="5714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观察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图，因为要部件集中，至少需要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个小时。但是，对于“外壳”这个流程，它只需要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小时，说明它有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小时的空闲期。负责“外壳”流程的工人最多可以拖延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小时开始，也就是说：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，最晚开始时间是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8D039-D0FB-644F-B982-1E9C3C55D1AA}"/>
              </a:ext>
            </a:extLst>
          </p:cNvPr>
          <p:cNvSpPr/>
          <p:nvPr/>
        </p:nvSpPr>
        <p:spPr>
          <a:xfrm>
            <a:off x="6096000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370E0-75A4-3E43-AB3B-3BF94F6D8146}"/>
              </a:ext>
            </a:extLst>
          </p:cNvPr>
          <p:cNvSpPr/>
          <p:nvPr/>
        </p:nvSpPr>
        <p:spPr>
          <a:xfrm>
            <a:off x="6804837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179CF-CF8D-D54F-9B5E-43510643AC3B}"/>
              </a:ext>
            </a:extLst>
          </p:cNvPr>
          <p:cNvSpPr/>
          <p:nvPr/>
        </p:nvSpPr>
        <p:spPr>
          <a:xfrm>
            <a:off x="7513674" y="4421085"/>
            <a:ext cx="708837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48C58-7A5A-B54F-A5A6-1BEA304B6F66}"/>
              </a:ext>
            </a:extLst>
          </p:cNvPr>
          <p:cNvSpPr/>
          <p:nvPr/>
        </p:nvSpPr>
        <p:spPr>
          <a:xfrm>
            <a:off x="8222511" y="4421085"/>
            <a:ext cx="389861" cy="70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0.5</a:t>
            </a:r>
            <a:endParaRPr kumimoji="1" lang="zh-CN" altLang="en-US" dirty="0"/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9E838213-F6E5-5A42-95B6-59B5C871B4BB}"/>
              </a:ext>
            </a:extLst>
          </p:cNvPr>
          <p:cNvSpPr/>
          <p:nvPr/>
        </p:nvSpPr>
        <p:spPr>
          <a:xfrm>
            <a:off x="6096000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760D8238-246C-7E46-A75A-D12DAFDECB72}"/>
              </a:ext>
            </a:extLst>
          </p:cNvPr>
          <p:cNvSpPr/>
          <p:nvPr/>
        </p:nvSpPr>
        <p:spPr>
          <a:xfrm>
            <a:off x="7768855" y="5401342"/>
            <a:ext cx="198474" cy="4040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B45231F-5537-224B-8D89-E59BFA4B25A2}"/>
              </a:ext>
            </a:extLst>
          </p:cNvPr>
          <p:cNvSpPr/>
          <p:nvPr/>
        </p:nvSpPr>
        <p:spPr>
          <a:xfrm>
            <a:off x="6804837" y="6217125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5A22B321-673D-EF43-9611-5BC231011ABE}"/>
              </a:ext>
            </a:extLst>
          </p:cNvPr>
          <p:cNvSpPr/>
          <p:nvPr/>
        </p:nvSpPr>
        <p:spPr>
          <a:xfrm>
            <a:off x="8513135" y="6238388"/>
            <a:ext cx="198474" cy="40403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EF225F-2E89-0A40-B86D-C20718C80E6F}"/>
              </a:ext>
            </a:extLst>
          </p:cNvPr>
          <p:cNvSpPr txBox="1"/>
          <p:nvPr/>
        </p:nvSpPr>
        <p:spPr>
          <a:xfrm>
            <a:off x="4125433" y="5401342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7491D9-D277-8740-B01E-63F8F71B389F}"/>
              </a:ext>
            </a:extLst>
          </p:cNvPr>
          <p:cNvSpPr txBox="1"/>
          <p:nvPr/>
        </p:nvSpPr>
        <p:spPr>
          <a:xfrm>
            <a:off x="8884913" y="5343714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EEC35F0-FD36-3849-B8E0-785039D087C4}"/>
              </a:ext>
            </a:extLst>
          </p:cNvPr>
          <p:cNvCxnSpPr>
            <a:stCxn id="14" idx="3"/>
          </p:cNvCxnSpPr>
          <p:nvPr/>
        </p:nvCxnSpPr>
        <p:spPr>
          <a:xfrm flipV="1">
            <a:off x="5239026" y="5632174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3425F9-FDDA-674C-8826-6FBCC325318B}"/>
              </a:ext>
            </a:extLst>
          </p:cNvPr>
          <p:cNvCxnSpPr>
            <a:stCxn id="15" idx="1"/>
          </p:cNvCxnSpPr>
          <p:nvPr/>
        </p:nvCxnSpPr>
        <p:spPr>
          <a:xfrm flipH="1">
            <a:off x="7967329" y="5574547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7C4B3A-7753-7848-8556-B041A7C18D18}"/>
              </a:ext>
            </a:extLst>
          </p:cNvPr>
          <p:cNvSpPr txBox="1"/>
          <p:nvPr/>
        </p:nvSpPr>
        <p:spPr>
          <a:xfrm>
            <a:off x="9845385" y="6134065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49E8E49-C85A-964B-B7C5-C1973D8A00E4}"/>
              </a:ext>
            </a:extLst>
          </p:cNvPr>
          <p:cNvCxnSpPr>
            <a:stCxn id="20" idx="1"/>
          </p:cNvCxnSpPr>
          <p:nvPr/>
        </p:nvCxnSpPr>
        <p:spPr>
          <a:xfrm flipH="1">
            <a:off x="8927801" y="6364898"/>
            <a:ext cx="917584" cy="2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B97406-50E9-134D-AF66-2A8F8A440938}"/>
              </a:ext>
            </a:extLst>
          </p:cNvPr>
          <p:cNvSpPr txBox="1"/>
          <p:nvPr/>
        </p:nvSpPr>
        <p:spPr>
          <a:xfrm>
            <a:off x="4469218" y="6212957"/>
            <a:ext cx="111359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40CBF3C-066B-2746-9959-BDA065F9C876}"/>
              </a:ext>
            </a:extLst>
          </p:cNvPr>
          <p:cNvCxnSpPr>
            <a:stCxn id="22" idx="3"/>
          </p:cNvCxnSpPr>
          <p:nvPr/>
        </p:nvCxnSpPr>
        <p:spPr>
          <a:xfrm flipV="1">
            <a:off x="5582811" y="6443789"/>
            <a:ext cx="856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关键路径算法原理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7AC4E-1451-6546-894D-1948A335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1" y="2573078"/>
            <a:ext cx="4926695" cy="2230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5592726" y="2573078"/>
            <a:ext cx="571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 “发动机”这个子流程，其他子流程在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小时内，都可以拖延，也就是最早开始的时候和最晚需要开始的时间之间有空闲时间，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但对于“发动机”这个子流程，它不行，在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小时内，它没有空余的时间。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也就是说：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最早开始的时候</a:t>
            </a:r>
            <a:r>
              <a:rPr kumimoji="1" lang="en-US" altLang="zh-CN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最晚需要开始的时间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 求关键路径，就是寻找 满足上述要求的结点就可以寻找到一条关键路径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12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1665193" y="619612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关键路径求解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BEBCE-DB7C-BD4C-8258-3EB1E9F0DE30}"/>
              </a:ext>
            </a:extLst>
          </p:cNvPr>
          <p:cNvSpPr txBox="1"/>
          <p:nvPr/>
        </p:nvSpPr>
        <p:spPr>
          <a:xfrm>
            <a:off x="1665193" y="319816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下面将讲解关键路径的求解算法过程，程序请参考书</a:t>
            </a:r>
            <a:endParaRPr kumimoji="1" lang="en-US" altLang="zh-CN" sz="24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832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关键路径的数据准备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5" y="2698595"/>
            <a:ext cx="6270043" cy="2121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7F9C6-7395-5449-AD7F-34EC37E1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1939269"/>
            <a:ext cx="5456443" cy="4200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716B3C-3F26-F84C-BB1C-348C44369930}"/>
              </a:ext>
            </a:extLst>
          </p:cNvPr>
          <p:cNvSpPr txBox="1"/>
          <p:nvPr/>
        </p:nvSpPr>
        <p:spPr>
          <a:xfrm>
            <a:off x="3546088" y="5374888"/>
            <a:ext cx="292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👆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图的邻接表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639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BFC649-BF8E-2841-8EAF-47AFBF9D6671}"/>
              </a:ext>
            </a:extLst>
          </p:cNvPr>
          <p:cNvSpPr txBox="1"/>
          <p:nvPr/>
        </p:nvSpPr>
        <p:spPr>
          <a:xfrm>
            <a:off x="2054352" y="718220"/>
            <a:ext cx="808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根据拓扑排序求</a:t>
            </a:r>
            <a:r>
              <a:rPr kumimoji="1"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45640A-EC7A-334C-9A46-78A1AADA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22" y="1689820"/>
            <a:ext cx="6943555" cy="2349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8D483-9639-9B42-9473-83A0BCF8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22" y="4180345"/>
            <a:ext cx="6786673" cy="2495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97440A-CA31-034C-942B-D55FCDBF6EE2}"/>
              </a:ext>
            </a:extLst>
          </p:cNvPr>
          <p:cNvSpPr txBox="1"/>
          <p:nvPr/>
        </p:nvSpPr>
        <p:spPr>
          <a:xfrm>
            <a:off x="191386" y="4338084"/>
            <a:ext cx="2105247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Etv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(earliest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vertex)</a:t>
            </a: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事件最早发生时间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66C4CE4-4491-704D-98F0-FEB56047760A}"/>
              </a:ext>
            </a:extLst>
          </p:cNvPr>
          <p:cNvCxnSpPr>
            <a:stCxn id="6" idx="3"/>
          </p:cNvCxnSpPr>
          <p:nvPr/>
        </p:nvCxnSpPr>
        <p:spPr>
          <a:xfrm flipV="1">
            <a:off x="2296633" y="5018568"/>
            <a:ext cx="744279" cy="10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15328</TotalTime>
  <Words>5944</Words>
  <Application>Microsoft Macintosh PowerPoint</Application>
  <PresentationFormat>宽屏</PresentationFormat>
  <Paragraphs>747</Paragraphs>
  <Slides>114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1" baseType="lpstr"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C语言与数据结构</dc:title>
  <dc:creator>Microsoft Office User</dc:creator>
  <cp:lastModifiedBy>Microsoft Office User</cp:lastModifiedBy>
  <cp:revision>630</cp:revision>
  <dcterms:created xsi:type="dcterms:W3CDTF">2019-09-24T01:18:33Z</dcterms:created>
  <dcterms:modified xsi:type="dcterms:W3CDTF">2020-05-25T05:08:44Z</dcterms:modified>
</cp:coreProperties>
</file>